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1"/>
  </p:notesMasterIdLst>
  <p:sldIdLst>
    <p:sldId id="261" r:id="rId2"/>
    <p:sldId id="256" r:id="rId3"/>
    <p:sldId id="308" r:id="rId4"/>
    <p:sldId id="310" r:id="rId5"/>
    <p:sldId id="311" r:id="rId6"/>
    <p:sldId id="313" r:id="rId7"/>
    <p:sldId id="309" r:id="rId8"/>
    <p:sldId id="312" r:id="rId9"/>
    <p:sldId id="314" r:id="rId10"/>
    <p:sldId id="320" r:id="rId11"/>
    <p:sldId id="316" r:id="rId12"/>
    <p:sldId id="315" r:id="rId13"/>
    <p:sldId id="318" r:id="rId14"/>
    <p:sldId id="317" r:id="rId15"/>
    <p:sldId id="319" r:id="rId16"/>
    <p:sldId id="306" r:id="rId17"/>
    <p:sldId id="307" r:id="rId18"/>
    <p:sldId id="321" r:id="rId19"/>
    <p:sldId id="305" r:id="rId20"/>
  </p:sldIdLst>
  <p:sldSz cx="9144000" cy="6858000" type="screen4x3"/>
  <p:notesSz cx="6669088"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99"/>
    <a:srgbClr val="0066FF"/>
    <a:srgbClr val="0099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9" autoAdjust="0"/>
    <p:restoredTop sz="94679"/>
  </p:normalViewPr>
  <p:slideViewPr>
    <p:cSldViewPr snapToGrid="0" snapToObjects="1" showGuides="1">
      <p:cViewPr varScale="1">
        <p:scale>
          <a:sx n="140" d="100"/>
          <a:sy n="140" d="100"/>
        </p:scale>
        <p:origin x="144" y="30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Mappe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derdan\Downloads\Daten_GVR_Engiadina_Bass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derdan\Downloads\Daten_GVR_Engiadina_Bass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derdan\Downloads\Daten_GVR_Engiadina_Bass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derdan\Downloads\Daten_GVR_Engiadina_Bassa.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de-CH" sz="1800" dirty="0">
                <a:solidFill>
                  <a:schemeClr val="tx1"/>
                </a:solidFill>
              </a:rPr>
              <a:t>Qualifikationsstruktur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de-DE"/>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spPr>
            <a:solidFill>
              <a:schemeClr val="accent1"/>
            </a:solidFill>
            <a:ln>
              <a:noFill/>
            </a:ln>
            <a:effectLst/>
            <a:sp3d/>
          </c:spPr>
          <c:invertIfNegative val="0"/>
          <c:dPt>
            <c:idx val="0"/>
            <c:invertIfNegative val="0"/>
            <c:bubble3D val="0"/>
            <c:spPr>
              <a:solidFill>
                <a:srgbClr val="FFC000"/>
              </a:solidFill>
              <a:ln>
                <a:noFill/>
              </a:ln>
              <a:effectLst/>
              <a:sp3d/>
            </c:spPr>
            <c:extLst>
              <c:ext xmlns:c16="http://schemas.microsoft.com/office/drawing/2014/chart" uri="{C3380CC4-5D6E-409C-BE32-E72D297353CC}">
                <c16:uniqueId val="{00000001-4088-4F73-83D7-26A7AA4D77AA}"/>
              </c:ext>
            </c:extLst>
          </c:dPt>
          <c:dPt>
            <c:idx val="1"/>
            <c:invertIfNegative val="0"/>
            <c:bubble3D val="0"/>
            <c:spPr>
              <a:solidFill>
                <a:srgbClr val="00B0F0"/>
              </a:solidFill>
              <a:ln>
                <a:noFill/>
              </a:ln>
              <a:effectLst/>
              <a:sp3d/>
            </c:spPr>
            <c:extLst>
              <c:ext xmlns:c16="http://schemas.microsoft.com/office/drawing/2014/chart" uri="{C3380CC4-5D6E-409C-BE32-E72D297353CC}">
                <c16:uniqueId val="{00000002-4088-4F73-83D7-26A7AA4D77AA}"/>
              </c:ext>
            </c:extLst>
          </c:dPt>
          <c:dPt>
            <c:idx val="2"/>
            <c:invertIfNegative val="0"/>
            <c:bubble3D val="0"/>
            <c:spPr>
              <a:solidFill>
                <a:srgbClr val="00B050"/>
              </a:solidFill>
              <a:ln>
                <a:noFill/>
              </a:ln>
              <a:effectLst/>
              <a:sp3d/>
            </c:spPr>
            <c:extLst>
              <c:ext xmlns:c16="http://schemas.microsoft.com/office/drawing/2014/chart" uri="{C3380CC4-5D6E-409C-BE32-E72D297353CC}">
                <c16:uniqueId val="{00000003-4088-4F73-83D7-26A7AA4D77A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Tabelle1!$A$21:$A$23</c:f>
              <c:strCache>
                <c:ptCount val="3"/>
                <c:pt idx="0">
                  <c:v>Tertiärausbildung</c:v>
                </c:pt>
                <c:pt idx="1">
                  <c:v>Berufliche Grundbildung</c:v>
                </c:pt>
                <c:pt idx="2">
                  <c:v>Hilfspersonal</c:v>
                </c:pt>
              </c:strCache>
            </c:strRef>
          </c:cat>
          <c:val>
            <c:numRef>
              <c:f>Tabelle1!$B$21:$B$23</c:f>
              <c:numCache>
                <c:formatCode>0.00%</c:formatCode>
                <c:ptCount val="3"/>
                <c:pt idx="0">
                  <c:v>0.51500000000000001</c:v>
                </c:pt>
                <c:pt idx="1">
                  <c:v>0.377</c:v>
                </c:pt>
                <c:pt idx="2">
                  <c:v>0.108</c:v>
                </c:pt>
              </c:numCache>
            </c:numRef>
          </c:val>
          <c:extLst>
            <c:ext xmlns:c16="http://schemas.microsoft.com/office/drawing/2014/chart" uri="{C3380CC4-5D6E-409C-BE32-E72D297353CC}">
              <c16:uniqueId val="{00000000-4088-4F73-83D7-26A7AA4D77AA}"/>
            </c:ext>
          </c:extLst>
        </c:ser>
        <c:dLbls>
          <c:showLegendKey val="0"/>
          <c:showVal val="0"/>
          <c:showCatName val="0"/>
          <c:showSerName val="0"/>
          <c:showPercent val="0"/>
          <c:showBubbleSize val="0"/>
        </c:dLbls>
        <c:gapWidth val="150"/>
        <c:shape val="box"/>
        <c:axId val="506998576"/>
        <c:axId val="506992336"/>
        <c:axId val="0"/>
      </c:bar3DChart>
      <c:catAx>
        <c:axId val="50699857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06992336"/>
        <c:crosses val="autoZero"/>
        <c:auto val="1"/>
        <c:lblAlgn val="ctr"/>
        <c:lblOffset val="100"/>
        <c:noMultiLvlLbl val="0"/>
      </c:catAx>
      <c:valAx>
        <c:axId val="50699233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069985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957306671526847"/>
          <c:y val="2.6170176668154146E-2"/>
          <c:w val="0.66693597988709785"/>
          <c:h val="0.93602845703340098"/>
        </c:manualLayout>
      </c:layout>
      <c:barChart>
        <c:barDir val="bar"/>
        <c:grouping val="clustered"/>
        <c:varyColors val="0"/>
        <c:ser>
          <c:idx val="0"/>
          <c:order val="0"/>
          <c:spPr>
            <a:solidFill>
              <a:srgbClr val="0070C0"/>
            </a:solidFill>
            <a:ln>
              <a:noFill/>
            </a:ln>
            <a:effectLst/>
          </c:spPr>
          <c:invertIfNegative val="0"/>
          <c:dPt>
            <c:idx val="4"/>
            <c:invertIfNegative val="0"/>
            <c:bubble3D val="0"/>
            <c:spPr>
              <a:solidFill>
                <a:srgbClr val="FF0000"/>
              </a:solidFill>
              <a:ln>
                <a:noFill/>
              </a:ln>
              <a:effectLst/>
            </c:spPr>
            <c:extLst>
              <c:ext xmlns:c16="http://schemas.microsoft.com/office/drawing/2014/chart" uri="{C3380CC4-5D6E-409C-BE32-E72D297353CC}">
                <c16:uniqueId val="{00000001-102C-4C04-8F87-F9B7D85E7410}"/>
              </c:ext>
            </c:extLst>
          </c:dPt>
          <c:dPt>
            <c:idx val="5"/>
            <c:invertIfNegative val="0"/>
            <c:bubble3D val="0"/>
            <c:spPr>
              <a:solidFill>
                <a:srgbClr val="0070C0"/>
              </a:solidFill>
              <a:ln>
                <a:noFill/>
              </a:ln>
              <a:effectLst/>
            </c:spPr>
            <c:extLst>
              <c:ext xmlns:c16="http://schemas.microsoft.com/office/drawing/2014/chart" uri="{C3380CC4-5D6E-409C-BE32-E72D297353CC}">
                <c16:uniqueId val="{00000003-102C-4C04-8F87-F9B7D85E7410}"/>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Grafiken!$G$10:$G$19</c:f>
              <c:strCache>
                <c:ptCount val="10"/>
                <c:pt idx="0">
                  <c:v>Übrige Branchen</c:v>
                </c:pt>
                <c:pt idx="1">
                  <c:v>Rest. Gesundheits- und Sozialwesen</c:v>
                </c:pt>
                <c:pt idx="2">
                  <c:v>Sonstige Dienstleistungen</c:v>
                </c:pt>
                <c:pt idx="3">
                  <c:v>Business Services (diverse)</c:v>
                </c:pt>
                <c:pt idx="4">
                  <c:v>BSH</c:v>
                </c:pt>
                <c:pt idx="5">
                  <c:v>Konsumgüter</c:v>
                </c:pt>
                <c:pt idx="6">
                  <c:v>Verkehr und Logistik</c:v>
                </c:pt>
                <c:pt idx="7">
                  <c:v>Bau- und Immobilienwesen</c:v>
                </c:pt>
                <c:pt idx="8">
                  <c:v>Öffentliche Verwaltung</c:v>
                </c:pt>
                <c:pt idx="9">
                  <c:v>Handel und Tourismus</c:v>
                </c:pt>
              </c:strCache>
            </c:strRef>
          </c:cat>
          <c:val>
            <c:numRef>
              <c:f>Grafiken!$H$10:$H$19</c:f>
              <c:numCache>
                <c:formatCode>0</c:formatCode>
                <c:ptCount val="10"/>
                <c:pt idx="0">
                  <c:v>274</c:v>
                </c:pt>
                <c:pt idx="1">
                  <c:v>145.78234262312202</c:v>
                </c:pt>
                <c:pt idx="2">
                  <c:v>248.10625173290001</c:v>
                </c:pt>
                <c:pt idx="3">
                  <c:v>353</c:v>
                </c:pt>
                <c:pt idx="4">
                  <c:v>473.21765737687798</c:v>
                </c:pt>
                <c:pt idx="5">
                  <c:v>533</c:v>
                </c:pt>
                <c:pt idx="6">
                  <c:v>656</c:v>
                </c:pt>
                <c:pt idx="7">
                  <c:v>675</c:v>
                </c:pt>
                <c:pt idx="8">
                  <c:v>686</c:v>
                </c:pt>
                <c:pt idx="9">
                  <c:v>1929</c:v>
                </c:pt>
              </c:numCache>
            </c:numRef>
          </c:val>
          <c:extLst>
            <c:ext xmlns:c16="http://schemas.microsoft.com/office/drawing/2014/chart" uri="{C3380CC4-5D6E-409C-BE32-E72D297353CC}">
              <c16:uniqueId val="{00000004-102C-4C04-8F87-F9B7D85E7410}"/>
            </c:ext>
          </c:extLst>
        </c:ser>
        <c:dLbls>
          <c:dLblPos val="outEnd"/>
          <c:showLegendKey val="0"/>
          <c:showVal val="1"/>
          <c:showCatName val="0"/>
          <c:showSerName val="0"/>
          <c:showPercent val="0"/>
          <c:showBubbleSize val="0"/>
        </c:dLbls>
        <c:gapWidth val="182"/>
        <c:axId val="254833360"/>
        <c:axId val="254817552"/>
      </c:barChart>
      <c:catAx>
        <c:axId val="2548333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54817552"/>
        <c:crosses val="autoZero"/>
        <c:auto val="1"/>
        <c:lblAlgn val="ctr"/>
        <c:lblOffset val="100"/>
        <c:noMultiLvlLbl val="0"/>
      </c:catAx>
      <c:valAx>
        <c:axId val="254817552"/>
        <c:scaling>
          <c:orientation val="minMax"/>
          <c:min val="0"/>
        </c:scaling>
        <c:delete val="1"/>
        <c:axPos val="b"/>
        <c:numFmt formatCode="0" sourceLinked="1"/>
        <c:majorTickMark val="out"/>
        <c:minorTickMark val="none"/>
        <c:tickLblPos val="nextTo"/>
        <c:crossAx val="254833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084942852049475"/>
          <c:y val="0.10702673963157143"/>
          <c:w val="0.67972135696274194"/>
          <c:h val="0.79607397131724433"/>
        </c:manualLayout>
      </c:layout>
      <c:doughnutChart>
        <c:varyColors val="1"/>
        <c:ser>
          <c:idx val="0"/>
          <c:order val="0"/>
          <c:spPr>
            <a:solidFill>
              <a:srgbClr val="FFC000"/>
            </a:solidFill>
          </c:spPr>
          <c:dPt>
            <c:idx val="0"/>
            <c:bubble3D val="0"/>
            <c:spPr>
              <a:solidFill>
                <a:srgbClr val="0066FF"/>
              </a:solidFill>
              <a:ln w="19050">
                <a:solidFill>
                  <a:schemeClr val="lt1"/>
                </a:solidFill>
              </a:ln>
              <a:effectLst/>
            </c:spPr>
            <c:extLst>
              <c:ext xmlns:c16="http://schemas.microsoft.com/office/drawing/2014/chart" uri="{C3380CC4-5D6E-409C-BE32-E72D297353CC}">
                <c16:uniqueId val="{00000001-B0C3-4A30-ACEF-A98DB12FFC06}"/>
              </c:ext>
            </c:extLst>
          </c:dPt>
          <c:dPt>
            <c:idx val="1"/>
            <c:bubble3D val="0"/>
            <c:spPr>
              <a:solidFill>
                <a:srgbClr val="336699"/>
              </a:solidFill>
              <a:ln w="19050">
                <a:solidFill>
                  <a:schemeClr val="lt1"/>
                </a:solidFill>
              </a:ln>
              <a:effectLst/>
            </c:spPr>
            <c:extLst>
              <c:ext xmlns:c16="http://schemas.microsoft.com/office/drawing/2014/chart" uri="{C3380CC4-5D6E-409C-BE32-E72D297353CC}">
                <c16:uniqueId val="{00000003-B0C3-4A30-ACEF-A98DB12FFC06}"/>
              </c:ext>
            </c:extLst>
          </c:dPt>
          <c:dPt>
            <c:idx val="2"/>
            <c:bubble3D val="0"/>
            <c:spPr>
              <a:solidFill>
                <a:srgbClr val="FFC000"/>
              </a:solidFill>
              <a:ln w="19050">
                <a:solidFill>
                  <a:schemeClr val="lt1"/>
                </a:solidFill>
              </a:ln>
              <a:effectLst/>
            </c:spPr>
            <c:extLst>
              <c:ext xmlns:c16="http://schemas.microsoft.com/office/drawing/2014/chart" uri="{C3380CC4-5D6E-409C-BE32-E72D297353CC}">
                <c16:uniqueId val="{00000005-B0C3-4A30-ACEF-A98DB12FFC06}"/>
              </c:ext>
            </c:extLst>
          </c:dPt>
          <c:dPt>
            <c:idx val="3"/>
            <c:bubble3D val="0"/>
            <c:spPr>
              <a:solidFill>
                <a:srgbClr val="FFC000"/>
              </a:solidFill>
              <a:ln w="19050">
                <a:solidFill>
                  <a:schemeClr val="lt1"/>
                </a:solidFill>
              </a:ln>
              <a:effectLst/>
            </c:spPr>
            <c:extLst>
              <c:ext xmlns:c16="http://schemas.microsoft.com/office/drawing/2014/chart" uri="{C3380CC4-5D6E-409C-BE32-E72D297353CC}">
                <c16:uniqueId val="{00000007-B0C3-4A30-ACEF-A98DB12FFC06}"/>
              </c:ext>
            </c:extLst>
          </c:dPt>
          <c:dLbls>
            <c:dLbl>
              <c:idx val="0"/>
              <c:layout>
                <c:manualLayout>
                  <c:x val="5.7004240528637833E-2"/>
                  <c:y val="0.21958745699519558"/>
                </c:manualLayout>
              </c:layout>
              <c:tx>
                <c:rich>
                  <a:bodyPr/>
                  <a:lstStyle/>
                  <a:p>
                    <a:fld id="{5C2F829A-F924-4B45-8546-21FC2597FF4F}" type="CELLRANGE">
                      <a:rPr lang="en-US"/>
                      <a:pPr/>
                      <a:t>[ZELLBEREICH]</a:t>
                    </a:fld>
                    <a:endParaRPr lang="en-US" baseline="0"/>
                  </a:p>
                  <a:p>
                    <a:fld id="{075F424C-50EF-4958-AD5A-ADF99658013B}" type="VALUE">
                      <a:rPr lang="en-US"/>
                      <a:pPr/>
                      <a:t>[WERT]</a:t>
                    </a:fld>
                    <a:endParaRPr lang="de-CH"/>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1-B0C3-4A30-ACEF-A98DB12FFC06}"/>
                </c:ext>
              </c:extLst>
            </c:dLbl>
            <c:dLbl>
              <c:idx val="1"/>
              <c:layout>
                <c:manualLayout>
                  <c:x val="-0.1296704375676532"/>
                  <c:y val="0.11626888801321583"/>
                </c:manualLayout>
              </c:layout>
              <c:tx>
                <c:rich>
                  <a:bodyPr/>
                  <a:lstStyle/>
                  <a:p>
                    <a:fld id="{863AADB0-B620-4906-A635-E2812F1C60A2}" type="CELLRANGE">
                      <a:rPr lang="en-US"/>
                      <a:pPr/>
                      <a:t>[ZELLBEREICH]</a:t>
                    </a:fld>
                    <a:endParaRPr lang="en-US" baseline="0"/>
                  </a:p>
                  <a:p>
                    <a:fld id="{52DADA2A-7E7F-45B7-815B-E348820C06B4}" type="VALUE">
                      <a:rPr lang="en-US"/>
                      <a:pPr/>
                      <a:t>[WERT]</a:t>
                    </a:fld>
                    <a:endParaRPr lang="de-CH"/>
                  </a:p>
                </c:rich>
              </c:tx>
              <c:showLegendKey val="0"/>
              <c:showVal val="1"/>
              <c:showCatName val="0"/>
              <c:showSerName val="0"/>
              <c:showPercent val="0"/>
              <c:showBubbleSize val="0"/>
              <c:separator>
</c:separator>
              <c:extLst>
                <c:ext xmlns:c15="http://schemas.microsoft.com/office/drawing/2012/chart" uri="{CE6537A1-D6FC-4f65-9D91-7224C49458BB}">
                  <c15:layout>
                    <c:manualLayout>
                      <c:w val="0.2274622195700208"/>
                      <c:h val="0.15495322123076655"/>
                    </c:manualLayout>
                  </c15:layout>
                  <c15:dlblFieldTable/>
                  <c15:showDataLabelsRange val="1"/>
                </c:ext>
                <c:ext xmlns:c16="http://schemas.microsoft.com/office/drawing/2014/chart" uri="{C3380CC4-5D6E-409C-BE32-E72D297353CC}">
                  <c16:uniqueId val="{00000003-B0C3-4A30-ACEF-A98DB12FFC06}"/>
                </c:ext>
              </c:extLst>
            </c:dLbl>
            <c:dLbl>
              <c:idx val="2"/>
              <c:layout>
                <c:manualLayout>
                  <c:x val="-0.16910999277052155"/>
                  <c:y val="-4.6153248662493748E-2"/>
                </c:manualLayout>
              </c:layout>
              <c:tx>
                <c:rich>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Arial" panose="020B0604020202020204" pitchFamily="34" charset="0"/>
                        <a:ea typeface="+mn-ea"/>
                        <a:cs typeface="+mn-cs"/>
                      </a:defRPr>
                    </a:pPr>
                    <a:fld id="{77638FF1-42E1-4B19-BCA7-1D7A47A2D1A9}" type="CELLREF">
                      <a:rPr lang="en-US" sz="1400" baseline="0">
                        <a:solidFill>
                          <a:schemeClr val="tx1"/>
                        </a:solidFill>
                        <a:latin typeface="Arial" panose="020B0604020202020204" pitchFamily="34" charset="0"/>
                      </a:rPr>
                      <a:pPr>
                        <a:defRPr sz="1400">
                          <a:solidFill>
                            <a:schemeClr val="tx1"/>
                          </a:solidFill>
                          <a:latin typeface="Arial" panose="020B0604020202020204" pitchFamily="34" charset="0"/>
                        </a:defRPr>
                      </a:pPr>
                      <a:t>[ZELLBEZ]</a:t>
                    </a:fld>
                    <a:r>
                      <a:rPr lang="en-US" sz="1400" baseline="0" dirty="0">
                        <a:solidFill>
                          <a:schemeClr val="tx1"/>
                        </a:solidFill>
                        <a:latin typeface="Arial" panose="020B0604020202020204" pitchFamily="34" charset="0"/>
                      </a:rPr>
                      <a:t>
</a:t>
                    </a:r>
                    <a:fld id="{728CBE87-1FE8-41B7-BEEB-0BB660DB04A9}" type="VALUE">
                      <a:rPr lang="en-US" sz="1400" baseline="0">
                        <a:solidFill>
                          <a:schemeClr val="tx1"/>
                        </a:solidFill>
                        <a:latin typeface="Arial" panose="020B0604020202020204" pitchFamily="34" charset="0"/>
                      </a:rPr>
                      <a:pPr>
                        <a:defRPr sz="1400">
                          <a:solidFill>
                            <a:schemeClr val="tx1"/>
                          </a:solidFill>
                          <a:latin typeface="Arial" panose="020B0604020202020204" pitchFamily="34" charset="0"/>
                        </a:defRPr>
                      </a:pPr>
                      <a:t>[WERT]</a:t>
                    </a:fld>
                    <a:endParaRPr lang="en-US" sz="1400" baseline="0" dirty="0">
                      <a:solidFill>
                        <a:schemeClr val="tx1"/>
                      </a:solidFill>
                      <a:latin typeface="Arial" panose="020B0604020202020204" pitchFamily="34" charset="0"/>
                    </a:endParaRPr>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Arial" panose="020B0604020202020204" pitchFamily="34" charset="0"/>
                      <a:ea typeface="+mn-ea"/>
                      <a:cs typeface="+mn-cs"/>
                    </a:defRPr>
                  </a:pPr>
                  <a:endParaRPr lang="de-DE"/>
                </a:p>
              </c:txPr>
              <c:showLegendKey val="0"/>
              <c:showVal val="1"/>
              <c:showCatName val="0"/>
              <c:showSerName val="1"/>
              <c:showPercent val="0"/>
              <c:showBubbleSize val="0"/>
              <c:extLst>
                <c:ext xmlns:c15="http://schemas.microsoft.com/office/drawing/2012/chart" uri="{CE6537A1-D6FC-4f65-9D91-7224C49458BB}">
                  <c15:layout>
                    <c:manualLayout>
                      <c:w val="0.37095449506830991"/>
                      <c:h val="0.12842390233552084"/>
                    </c:manualLayout>
                  </c15:layout>
                  <c15:dlblFieldTable>
                    <c15:dlblFTEntry>
                      <c15:txfldGUID>{77638FF1-42E1-4B19-BCA7-1D7A47A2D1A9}</c15:txfldGUID>
                      <c15:f>Grafiken!$S$6</c15:f>
                      <c15:dlblFieldTableCache>
                        <c:ptCount val="1"/>
                        <c:pt idx="0">
                          <c:v>Kinder- und Jugendinstitutionen</c:v>
                        </c:pt>
                      </c15:dlblFieldTableCache>
                    </c15:dlblFTEntry>
                  </c15:dlblFieldTable>
                  <c15:showDataLabelsRange val="0"/>
                </c:ext>
                <c:ext xmlns:c16="http://schemas.microsoft.com/office/drawing/2014/chart" uri="{C3380CC4-5D6E-409C-BE32-E72D297353CC}">
                  <c16:uniqueId val="{00000005-B0C3-4A30-ACEF-A98DB12FFC06}"/>
                </c:ext>
              </c:extLst>
            </c:dLbl>
            <c:dLbl>
              <c:idx val="3"/>
              <c:delete val="1"/>
              <c:extLst>
                <c:ext xmlns:c15="http://schemas.microsoft.com/office/drawing/2012/chart" uri="{CE6537A1-D6FC-4f65-9D91-7224C49458BB}">
                  <c15:layout>
                    <c:manualLayout>
                      <c:w val="0.33036820798993599"/>
                      <c:h val="0.15495322123076655"/>
                    </c:manualLayout>
                  </c15:layout>
                </c:ext>
                <c:ext xmlns:c16="http://schemas.microsoft.com/office/drawing/2014/chart" uri="{C3380CC4-5D6E-409C-BE32-E72D297353CC}">
                  <c16:uniqueId val="{00000007-B0C3-4A30-ACEF-A98DB12FFC0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rial" panose="020B0604020202020204" pitchFamily="34" charset="0"/>
                    <a:ea typeface="+mn-ea"/>
                    <a:cs typeface="+mn-cs"/>
                  </a:defRPr>
                </a:pPr>
                <a:endParaRPr lang="de-DE"/>
              </a:p>
            </c:txPr>
            <c:showLegendKey val="0"/>
            <c:showVal val="1"/>
            <c:showCatName val="0"/>
            <c:showSerName val="0"/>
            <c:showPercent val="0"/>
            <c:showBubbleSize val="0"/>
            <c:separator>
</c:separator>
            <c:showLeaderLines val="0"/>
            <c:extLst>
              <c:ext xmlns:c15="http://schemas.microsoft.com/office/drawing/2012/chart" uri="{CE6537A1-D6FC-4f65-9D91-7224C49458BB}">
                <c15:showDataLabelsRange val="1"/>
              </c:ext>
            </c:extLst>
          </c:dLbls>
          <c:cat>
            <c:strRef>
              <c:f>Grafiken!$T$4:$T$7</c:f>
              <c:strCache>
                <c:ptCount val="4"/>
                <c:pt idx="0">
                  <c:v>KSK</c:v>
                </c:pt>
                <c:pt idx="1">
                  <c:v>KPH</c:v>
                </c:pt>
                <c:pt idx="2">
                  <c:v>KKJ</c:v>
                </c:pt>
                <c:pt idx="3">
                  <c:v>KWA</c:v>
                </c:pt>
              </c:strCache>
            </c:strRef>
          </c:cat>
          <c:val>
            <c:numRef>
              <c:f>Grafiken!$U$4:$U$7</c:f>
              <c:numCache>
                <c:formatCode>0</c:formatCode>
                <c:ptCount val="4"/>
                <c:pt idx="0">
                  <c:v>272.3012847683039</c:v>
                </c:pt>
                <c:pt idx="1">
                  <c:v>155.91637260857408</c:v>
                </c:pt>
                <c:pt idx="2">
                  <c:v>45</c:v>
                </c:pt>
                <c:pt idx="3">
                  <c:v>0</c:v>
                </c:pt>
              </c:numCache>
            </c:numRef>
          </c:val>
          <c:extLst>
            <c:ext xmlns:c15="http://schemas.microsoft.com/office/drawing/2012/chart" uri="{02D57815-91ED-43cb-92C2-25804820EDAC}">
              <c15:datalabelsRange>
                <c15:f>Grafiken!$S$4:$S$7</c15:f>
                <c15:dlblRangeCache>
                  <c:ptCount val="4"/>
                  <c:pt idx="0">
                    <c:v>Spitäler und Kliniken</c:v>
                  </c:pt>
                  <c:pt idx="1">
                    <c:v>Pflegeheime</c:v>
                  </c:pt>
                  <c:pt idx="2">
                    <c:v>Kinder- und Jugendinstitutionen</c:v>
                  </c:pt>
                  <c:pt idx="3">
                    <c:v>wohnen arbeiten</c:v>
                  </c:pt>
                </c15:dlblRangeCache>
              </c15:datalabelsRange>
            </c:ext>
            <c:ext xmlns:c16="http://schemas.microsoft.com/office/drawing/2014/chart" uri="{C3380CC4-5D6E-409C-BE32-E72D297353CC}">
              <c16:uniqueId val="{00000008-B0C3-4A30-ACEF-A98DB12FFC06}"/>
            </c:ext>
          </c:extLst>
        </c:ser>
        <c:dLbls>
          <c:showLegendKey val="0"/>
          <c:showVal val="1"/>
          <c:showCatName val="0"/>
          <c:showSerName val="0"/>
          <c:showPercent val="0"/>
          <c:showBubbleSize val="0"/>
          <c:showLeaderLines val="0"/>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573985809475586"/>
          <c:y val="6.2291432943740628E-2"/>
          <c:w val="0.72659743534719246"/>
          <c:h val="0.93770856705625938"/>
        </c:manualLayout>
      </c:layout>
      <c:barChart>
        <c:barDir val="bar"/>
        <c:grouping val="clustered"/>
        <c:varyColors val="0"/>
        <c:ser>
          <c:idx val="0"/>
          <c:order val="0"/>
          <c:spPr>
            <a:solidFill>
              <a:srgbClr val="0070C0"/>
            </a:solidFill>
            <a:ln>
              <a:noFill/>
            </a:ln>
            <a:effectLst/>
          </c:spPr>
          <c:invertIfNegative val="0"/>
          <c:dPt>
            <c:idx val="4"/>
            <c:invertIfNegative val="0"/>
            <c:bubble3D val="0"/>
            <c:spPr>
              <a:solidFill>
                <a:srgbClr val="0070C0"/>
              </a:solidFill>
              <a:ln>
                <a:noFill/>
              </a:ln>
              <a:effectLst/>
            </c:spPr>
            <c:extLst>
              <c:ext xmlns:c16="http://schemas.microsoft.com/office/drawing/2014/chart" uri="{C3380CC4-5D6E-409C-BE32-E72D297353CC}">
                <c16:uniqueId val="{00000001-DE45-4DF7-810A-C1E0231A2E86}"/>
              </c:ext>
            </c:extLst>
          </c:dPt>
          <c:dPt>
            <c:idx val="5"/>
            <c:invertIfNegative val="0"/>
            <c:bubble3D val="0"/>
            <c:spPr>
              <a:solidFill>
                <a:srgbClr val="FF0000"/>
              </a:solidFill>
              <a:ln>
                <a:noFill/>
              </a:ln>
              <a:effectLst/>
            </c:spPr>
            <c:extLst>
              <c:ext xmlns:c16="http://schemas.microsoft.com/office/drawing/2014/chart" uri="{C3380CC4-5D6E-409C-BE32-E72D297353CC}">
                <c16:uniqueId val="{00000003-DE45-4DF7-810A-C1E0231A2E8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Grafiken!$G$37:$G$46</c:f>
              <c:strCache>
                <c:ptCount val="10"/>
                <c:pt idx="0">
                  <c:v>Übrige Branchen</c:v>
                </c:pt>
                <c:pt idx="1">
                  <c:v>Sonstige Dienstleistungen</c:v>
                </c:pt>
                <c:pt idx="2">
                  <c:v>Konsumgüter</c:v>
                </c:pt>
                <c:pt idx="3">
                  <c:v>Business Services (diverse)</c:v>
                </c:pt>
                <c:pt idx="4">
                  <c:v>Energie- und Wasserversorgung</c:v>
                </c:pt>
                <c:pt idx="5">
                  <c:v>BSH</c:v>
                </c:pt>
                <c:pt idx="6">
                  <c:v>Öffentliche Verwaltung</c:v>
                </c:pt>
                <c:pt idx="7">
                  <c:v>Verkehr und Logistik</c:v>
                </c:pt>
                <c:pt idx="8">
                  <c:v>Bau- und Immobilienwesen</c:v>
                </c:pt>
                <c:pt idx="9">
                  <c:v>Handel und Tourismus</c:v>
                </c:pt>
              </c:strCache>
            </c:strRef>
          </c:cat>
          <c:val>
            <c:numRef>
              <c:f>Grafiken!$H$37:$H$46</c:f>
              <c:numCache>
                <c:formatCode>0</c:formatCode>
                <c:ptCount val="10"/>
                <c:pt idx="0">
                  <c:v>30.899867668276769</c:v>
                </c:pt>
                <c:pt idx="1">
                  <c:v>12.976473782400001</c:v>
                </c:pt>
                <c:pt idx="2">
                  <c:v>22.250524049700001</c:v>
                </c:pt>
                <c:pt idx="3">
                  <c:v>29.919418496700001</c:v>
                </c:pt>
                <c:pt idx="4">
                  <c:v>36.901037441</c:v>
                </c:pt>
                <c:pt idx="5">
                  <c:v>37.493964457123134</c:v>
                </c:pt>
                <c:pt idx="6">
                  <c:v>61.449710591699898</c:v>
                </c:pt>
                <c:pt idx="7">
                  <c:v>75.099953042999999</c:v>
                </c:pt>
                <c:pt idx="8">
                  <c:v>75.755851248200003</c:v>
                </c:pt>
                <c:pt idx="9">
                  <c:v>139.13294939539998</c:v>
                </c:pt>
              </c:numCache>
            </c:numRef>
          </c:val>
          <c:extLst>
            <c:ext xmlns:c16="http://schemas.microsoft.com/office/drawing/2014/chart" uri="{C3380CC4-5D6E-409C-BE32-E72D297353CC}">
              <c16:uniqueId val="{00000004-DE45-4DF7-810A-C1E0231A2E86}"/>
            </c:ext>
          </c:extLst>
        </c:ser>
        <c:dLbls>
          <c:dLblPos val="outEnd"/>
          <c:showLegendKey val="0"/>
          <c:showVal val="1"/>
          <c:showCatName val="0"/>
          <c:showSerName val="0"/>
          <c:showPercent val="0"/>
          <c:showBubbleSize val="0"/>
        </c:dLbls>
        <c:gapWidth val="182"/>
        <c:axId val="254833360"/>
        <c:axId val="254817552"/>
      </c:barChart>
      <c:catAx>
        <c:axId val="2548333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54817552"/>
        <c:crosses val="autoZero"/>
        <c:auto val="1"/>
        <c:lblAlgn val="ctr"/>
        <c:lblOffset val="100"/>
        <c:noMultiLvlLbl val="0"/>
      </c:catAx>
      <c:valAx>
        <c:axId val="254817552"/>
        <c:scaling>
          <c:orientation val="minMax"/>
          <c:min val="0"/>
        </c:scaling>
        <c:delete val="1"/>
        <c:axPos val="b"/>
        <c:numFmt formatCode="0" sourceLinked="1"/>
        <c:majorTickMark val="out"/>
        <c:minorTickMark val="none"/>
        <c:tickLblPos val="nextTo"/>
        <c:crossAx val="254833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26802219538582"/>
          <c:y val="0.12171014257778903"/>
          <c:w val="0.68052652898410571"/>
          <c:h val="0.79888939198313824"/>
        </c:manualLayout>
      </c:layout>
      <c:pieChart>
        <c:varyColors val="1"/>
        <c:ser>
          <c:idx val="0"/>
          <c:order val="0"/>
          <c:dPt>
            <c:idx val="0"/>
            <c:bubble3D val="0"/>
            <c:spPr>
              <a:solidFill>
                <a:srgbClr val="0066FF"/>
              </a:solidFill>
              <a:ln w="19050">
                <a:solidFill>
                  <a:schemeClr val="lt1"/>
                </a:solidFill>
              </a:ln>
              <a:effectLst/>
            </c:spPr>
            <c:extLst>
              <c:ext xmlns:c16="http://schemas.microsoft.com/office/drawing/2014/chart" uri="{C3380CC4-5D6E-409C-BE32-E72D297353CC}">
                <c16:uniqueId val="{00000001-3F86-4ACB-B67D-982C2B89AEB1}"/>
              </c:ext>
            </c:extLst>
          </c:dPt>
          <c:dPt>
            <c:idx val="1"/>
            <c:bubble3D val="0"/>
            <c:spPr>
              <a:solidFill>
                <a:srgbClr val="336699"/>
              </a:solidFill>
              <a:ln w="19050">
                <a:solidFill>
                  <a:schemeClr val="lt1"/>
                </a:solidFill>
              </a:ln>
              <a:effectLst/>
            </c:spPr>
            <c:extLst>
              <c:ext xmlns:c16="http://schemas.microsoft.com/office/drawing/2014/chart" uri="{C3380CC4-5D6E-409C-BE32-E72D297353CC}">
                <c16:uniqueId val="{00000003-3F86-4ACB-B67D-982C2B89AEB1}"/>
              </c:ext>
            </c:extLst>
          </c:dPt>
          <c:dPt>
            <c:idx val="2"/>
            <c:bubble3D val="0"/>
            <c:spPr>
              <a:solidFill>
                <a:srgbClr val="FFC000"/>
              </a:solidFill>
              <a:ln w="19050">
                <a:solidFill>
                  <a:schemeClr val="lt1"/>
                </a:solidFill>
              </a:ln>
              <a:effectLst/>
            </c:spPr>
            <c:extLst>
              <c:ext xmlns:c16="http://schemas.microsoft.com/office/drawing/2014/chart" uri="{C3380CC4-5D6E-409C-BE32-E72D297353CC}">
                <c16:uniqueId val="{00000005-3F86-4ACB-B67D-982C2B89AEB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F86-4ACB-B67D-982C2B89AEB1}"/>
              </c:ext>
            </c:extLst>
          </c:dPt>
          <c:dLbls>
            <c:dLbl>
              <c:idx val="0"/>
              <c:layout>
                <c:manualLayout>
                  <c:x val="4.1844972092771925E-3"/>
                  <c:y val="-6.8140851795959648E-2"/>
                </c:manualLayout>
              </c:layout>
              <c:tx>
                <c:rich>
                  <a:bodyPr/>
                  <a:lstStyle/>
                  <a:p>
                    <a:fld id="{E1D1EF4B-7D92-460E-9784-116ACBCAAFEE}" type="CELLRANGE">
                      <a:rPr lang="en-US" baseline="0"/>
                      <a:pPr/>
                      <a:t>[ZELLBEREICH]</a:t>
                    </a:fld>
                    <a:r>
                      <a:rPr lang="en-US" baseline="0"/>
                      <a:t>
</a:t>
                    </a:r>
                    <a:fld id="{4A9C92C7-B495-4238-A317-D404F0BC2988}" type="VALUE">
                      <a:rPr lang="en-US" baseline="0"/>
                      <a:pPr/>
                      <a:t>[WERT]</a:t>
                    </a:fld>
                    <a:endParaRPr lang="en-US" baseline="0"/>
                  </a:p>
                </c:rich>
              </c:tx>
              <c:showLegendKey val="0"/>
              <c:showVal val="1"/>
              <c:showCatName val="0"/>
              <c:showSerName val="0"/>
              <c:showPercent val="0"/>
              <c:showBubbleSize val="0"/>
              <c:separator>
</c:separator>
              <c:extLst>
                <c:ext xmlns:c15="http://schemas.microsoft.com/office/drawing/2012/chart" uri="{CE6537A1-D6FC-4f65-9D91-7224C49458BB}">
                  <c15:layout>
                    <c:manualLayout>
                      <c:w val="0.19681925888367494"/>
                      <c:h val="0.19939248626322442"/>
                    </c:manualLayout>
                  </c15:layout>
                  <c15:dlblFieldTable/>
                  <c15:showDataLabelsRange val="1"/>
                </c:ext>
                <c:ext xmlns:c16="http://schemas.microsoft.com/office/drawing/2014/chart" uri="{C3380CC4-5D6E-409C-BE32-E72D297353CC}">
                  <c16:uniqueId val="{00000001-3F86-4ACB-B67D-982C2B89AEB1}"/>
                </c:ext>
              </c:extLst>
            </c:dLbl>
            <c:dLbl>
              <c:idx val="1"/>
              <c:layout>
                <c:manualLayout>
                  <c:x val="1.5374352449520384E-2"/>
                  <c:y val="3.3917414737785562E-2"/>
                </c:manualLayout>
              </c:layout>
              <c:tx>
                <c:rich>
                  <a:bodyPr/>
                  <a:lstStyle/>
                  <a:p>
                    <a:fld id="{19BE0FE3-B1C6-40B4-B76D-1CDABE948DF3}" type="CELLRANGE">
                      <a:rPr lang="en-US" baseline="0"/>
                      <a:pPr/>
                      <a:t>[ZELLBEREICH]</a:t>
                    </a:fld>
                    <a:r>
                      <a:rPr lang="en-US" baseline="0"/>
                      <a:t>
</a:t>
                    </a:r>
                    <a:fld id="{CDEFA1C7-BDDD-4C16-BFE1-63664C9822B1}" type="VALUE">
                      <a:rPr lang="en-US" baseline="0"/>
                      <a:pPr/>
                      <a:t>[WERT]</a:t>
                    </a:fld>
                    <a:endParaRPr lang="en-US" baseline="0"/>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3-3F86-4ACB-B67D-982C2B89AEB1}"/>
                </c:ext>
              </c:extLst>
            </c:dLbl>
            <c:dLbl>
              <c:idx val="2"/>
              <c:layout>
                <c:manualLayout>
                  <c:x val="1.3944650120212799E-3"/>
                  <c:y val="4.7100878328246332E-2"/>
                </c:manualLayout>
              </c:layout>
              <c:tx>
                <c:rich>
                  <a:bodyPr/>
                  <a:lstStyle/>
                  <a:p>
                    <a:fld id="{1EAEA8E7-C0B2-4FE6-8BED-E0DED222EA0F}" type="CELLREF">
                      <a:rPr lang="en-US"/>
                      <a:pPr/>
                      <a:t>[ZELLBEZ]</a:t>
                    </a:fld>
                    <a:r>
                      <a:rPr lang="en-US" baseline="0" dirty="0"/>
                      <a:t>
</a:t>
                    </a:r>
                    <a:fld id="{A45B2B82-4666-4CC1-8488-6EA031AEF43D}" type="VALUE">
                      <a:rPr lang="en-US" baseline="0"/>
                      <a:pPr/>
                      <a:t>[WERT]</a:t>
                    </a:fld>
                    <a:endParaRPr lang="en-US" baseline="0" dirty="0"/>
                  </a:p>
                </c:rich>
              </c:tx>
              <c:showLegendKey val="0"/>
              <c:showVal val="1"/>
              <c:showCatName val="0"/>
              <c:showSerName val="1"/>
              <c:showPercent val="0"/>
              <c:showBubbleSize val="0"/>
              <c:extLst>
                <c:ext xmlns:c15="http://schemas.microsoft.com/office/drawing/2012/chart" uri="{CE6537A1-D6FC-4f65-9D91-7224C49458BB}">
                  <c15:layout>
                    <c:manualLayout>
                      <c:w val="0.48381182097991871"/>
                      <c:h val="0.183392424665414"/>
                    </c:manualLayout>
                  </c15:layout>
                  <c15:dlblFieldTable>
                    <c15:dlblFTEntry>
                      <c15:txfldGUID>{1EAEA8E7-C0B2-4FE6-8BED-E0DED222EA0F}</c15:txfldGUID>
                      <c15:f>Grafiken!$S$34</c15:f>
                      <c15:dlblFieldTableCache>
                        <c:ptCount val="1"/>
                        <c:pt idx="0">
                          <c:v>Kinder- und Jugendinstitutionen</c:v>
                        </c:pt>
                      </c15:dlblFieldTableCache>
                    </c15:dlblFTEntry>
                  </c15:dlblFieldTable>
                  <c15:showDataLabelsRange val="0"/>
                </c:ext>
                <c:ext xmlns:c16="http://schemas.microsoft.com/office/drawing/2014/chart" uri="{C3380CC4-5D6E-409C-BE32-E72D297353CC}">
                  <c16:uniqueId val="{00000005-3F86-4ACB-B67D-982C2B89AEB1}"/>
                </c:ext>
              </c:extLst>
            </c:dLbl>
            <c:dLbl>
              <c:idx val="3"/>
              <c:delete val="1"/>
              <c:extLst>
                <c:ext xmlns:c15="http://schemas.microsoft.com/office/drawing/2012/chart" uri="{CE6537A1-D6FC-4f65-9D91-7224C49458BB}"/>
                <c:ext xmlns:c16="http://schemas.microsoft.com/office/drawing/2014/chart" uri="{C3380CC4-5D6E-409C-BE32-E72D297353CC}">
                  <c16:uniqueId val="{00000007-3F86-4ACB-B67D-982C2B89AEB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rial" panose="020B0604020202020204" pitchFamily="34" charset="0"/>
                    <a:ea typeface="+mn-ea"/>
                    <a:cs typeface="+mn-cs"/>
                  </a:defRPr>
                </a:pPr>
                <a:endParaRPr lang="de-DE"/>
              </a:p>
            </c:txPr>
            <c:showLegendKey val="0"/>
            <c:showVal val="1"/>
            <c:showCatName val="0"/>
            <c:showSerName val="0"/>
            <c:showPercent val="0"/>
            <c:showBubbleSize val="0"/>
            <c:separator>
</c:separator>
            <c:showLeaderLines val="0"/>
            <c:extLst>
              <c:ext xmlns:c15="http://schemas.microsoft.com/office/drawing/2012/chart" uri="{CE6537A1-D6FC-4f65-9D91-7224C49458BB}">
                <c15:showDataLabelsRange val="1"/>
              </c:ext>
            </c:extLst>
          </c:dLbls>
          <c:cat>
            <c:strRef>
              <c:f>Grafiken!$T$32:$T$35</c:f>
              <c:strCache>
                <c:ptCount val="4"/>
                <c:pt idx="0">
                  <c:v>KSK</c:v>
                </c:pt>
                <c:pt idx="1">
                  <c:v>KPH</c:v>
                </c:pt>
                <c:pt idx="2">
                  <c:v>KKJ</c:v>
                </c:pt>
                <c:pt idx="3">
                  <c:v>KWA</c:v>
                </c:pt>
              </c:strCache>
            </c:strRef>
          </c:cat>
          <c:val>
            <c:numRef>
              <c:f>Grafiken!$U$32:$U$35</c:f>
              <c:numCache>
                <c:formatCode>0.0</c:formatCode>
                <c:ptCount val="4"/>
                <c:pt idx="0">
                  <c:v>26.974725309322508</c:v>
                </c:pt>
                <c:pt idx="1">
                  <c:v>7.3082391478006263</c:v>
                </c:pt>
                <c:pt idx="2">
                  <c:v>3.2109999999999999</c:v>
                </c:pt>
                <c:pt idx="3">
                  <c:v>0</c:v>
                </c:pt>
              </c:numCache>
            </c:numRef>
          </c:val>
          <c:extLst>
            <c:ext xmlns:c15="http://schemas.microsoft.com/office/drawing/2012/chart" uri="{02D57815-91ED-43cb-92C2-25804820EDAC}">
              <c15:datalabelsRange>
                <c15:f>Grafiken!$S$4:$S$7</c15:f>
                <c15:dlblRangeCache>
                  <c:ptCount val="4"/>
                  <c:pt idx="0">
                    <c:v>Spitäler und Kliniken</c:v>
                  </c:pt>
                  <c:pt idx="1">
                    <c:v>Pflegeheime</c:v>
                  </c:pt>
                  <c:pt idx="2">
                    <c:v>Kinder- und Jugendinstitutionen</c:v>
                  </c:pt>
                  <c:pt idx="3">
                    <c:v>wohnen arbeiten</c:v>
                  </c:pt>
                </c15:dlblRangeCache>
              </c15:datalabelsRange>
            </c:ext>
            <c:ext xmlns:c16="http://schemas.microsoft.com/office/drawing/2014/chart" uri="{C3380CC4-5D6E-409C-BE32-E72D297353CC}">
              <c16:uniqueId val="{00000008-3F86-4ACB-B67D-982C2B89AEB1}"/>
            </c:ext>
          </c:extLst>
        </c:ser>
        <c:dLbls>
          <c:showLegendKey val="0"/>
          <c:showVal val="1"/>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F3219FDE-CA00-F34F-AABC-33EA67815DCE}" type="datetimeFigureOut">
              <a:rPr lang="de-DE" smtClean="0"/>
              <a:t>20.06.2023</a:t>
            </a:fld>
            <a:endParaRPr lang="de-DE"/>
          </a:p>
        </p:txBody>
      </p:sp>
      <p:sp>
        <p:nvSpPr>
          <p:cNvPr id="4" name="Folienbildplatzhalter 3"/>
          <p:cNvSpPr>
            <a:spLocks noGrp="1" noRot="1" noChangeAspect="1"/>
          </p:cNvSpPr>
          <p:nvPr>
            <p:ph type="sldImg" idx="2"/>
          </p:nvPr>
        </p:nvSpPr>
        <p:spPr>
          <a:xfrm>
            <a:off x="1101725" y="1241425"/>
            <a:ext cx="4465638"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6F720C1D-0F7E-5146-B194-8FE0CE0B525D}" type="slidenum">
              <a:rPr lang="de-DE" smtClean="0"/>
              <a:t>‹Nr.›</a:t>
            </a:fld>
            <a:endParaRPr lang="de-DE"/>
          </a:p>
        </p:txBody>
      </p:sp>
    </p:spTree>
    <p:extLst>
      <p:ext uri="{BB962C8B-B14F-4D97-AF65-F5344CB8AC3E}">
        <p14:creationId xmlns:p14="http://schemas.microsoft.com/office/powerpoint/2010/main" val="1990633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F720C1D-0F7E-5146-B194-8FE0CE0B525D}" type="slidenum">
              <a:rPr lang="de-DE" smtClean="0"/>
              <a:t>1</a:t>
            </a:fld>
            <a:endParaRPr lang="de-DE" dirty="0"/>
          </a:p>
        </p:txBody>
      </p:sp>
    </p:spTree>
    <p:extLst>
      <p:ext uri="{BB962C8B-B14F-4D97-AF65-F5344CB8AC3E}">
        <p14:creationId xmlns:p14="http://schemas.microsoft.com/office/powerpoint/2010/main" val="1284424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6F720C1D-0F7E-5146-B194-8FE0CE0B525D}" type="slidenum">
              <a:rPr lang="de-DE" smtClean="0"/>
              <a:t>10</a:t>
            </a:fld>
            <a:endParaRPr lang="de-DE"/>
          </a:p>
        </p:txBody>
      </p:sp>
    </p:spTree>
    <p:extLst>
      <p:ext uri="{BB962C8B-B14F-4D97-AF65-F5344CB8AC3E}">
        <p14:creationId xmlns:p14="http://schemas.microsoft.com/office/powerpoint/2010/main" val="2260175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6F720C1D-0F7E-5146-B194-8FE0CE0B525D}" type="slidenum">
              <a:rPr lang="de-DE" smtClean="0"/>
              <a:t>11</a:t>
            </a:fld>
            <a:endParaRPr lang="de-DE"/>
          </a:p>
        </p:txBody>
      </p:sp>
    </p:spTree>
    <p:extLst>
      <p:ext uri="{BB962C8B-B14F-4D97-AF65-F5344CB8AC3E}">
        <p14:creationId xmlns:p14="http://schemas.microsoft.com/office/powerpoint/2010/main" val="888939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6F720C1D-0F7E-5146-B194-8FE0CE0B525D}" type="slidenum">
              <a:rPr lang="de-DE" smtClean="0"/>
              <a:t>12</a:t>
            </a:fld>
            <a:endParaRPr lang="de-DE"/>
          </a:p>
        </p:txBody>
      </p:sp>
    </p:spTree>
    <p:extLst>
      <p:ext uri="{BB962C8B-B14F-4D97-AF65-F5344CB8AC3E}">
        <p14:creationId xmlns:p14="http://schemas.microsoft.com/office/powerpoint/2010/main" val="3634409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6F720C1D-0F7E-5146-B194-8FE0CE0B525D}" type="slidenum">
              <a:rPr lang="de-DE" smtClean="0"/>
              <a:t>13</a:t>
            </a:fld>
            <a:endParaRPr lang="de-DE"/>
          </a:p>
        </p:txBody>
      </p:sp>
    </p:spTree>
    <p:extLst>
      <p:ext uri="{BB962C8B-B14F-4D97-AF65-F5344CB8AC3E}">
        <p14:creationId xmlns:p14="http://schemas.microsoft.com/office/powerpoint/2010/main" val="661775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6F720C1D-0F7E-5146-B194-8FE0CE0B525D}" type="slidenum">
              <a:rPr lang="de-DE" smtClean="0"/>
              <a:t>14</a:t>
            </a:fld>
            <a:endParaRPr lang="de-DE"/>
          </a:p>
        </p:txBody>
      </p:sp>
    </p:spTree>
    <p:extLst>
      <p:ext uri="{BB962C8B-B14F-4D97-AF65-F5344CB8AC3E}">
        <p14:creationId xmlns:p14="http://schemas.microsoft.com/office/powerpoint/2010/main" val="11356068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6F720C1D-0F7E-5146-B194-8FE0CE0B525D}" type="slidenum">
              <a:rPr lang="de-DE" smtClean="0"/>
              <a:t>15</a:t>
            </a:fld>
            <a:endParaRPr lang="de-DE"/>
          </a:p>
        </p:txBody>
      </p:sp>
    </p:spTree>
    <p:extLst>
      <p:ext uri="{BB962C8B-B14F-4D97-AF65-F5344CB8AC3E}">
        <p14:creationId xmlns:p14="http://schemas.microsoft.com/office/powerpoint/2010/main" val="26397618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6F720C1D-0F7E-5146-B194-8FE0CE0B525D}" type="slidenum">
              <a:rPr lang="de-DE" smtClean="0"/>
              <a:t>16</a:t>
            </a:fld>
            <a:endParaRPr lang="de-DE"/>
          </a:p>
        </p:txBody>
      </p:sp>
    </p:spTree>
    <p:extLst>
      <p:ext uri="{BB962C8B-B14F-4D97-AF65-F5344CB8AC3E}">
        <p14:creationId xmlns:p14="http://schemas.microsoft.com/office/powerpoint/2010/main" val="2960104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6F720C1D-0F7E-5146-B194-8FE0CE0B525D}" type="slidenum">
              <a:rPr lang="de-DE" smtClean="0"/>
              <a:t>17</a:t>
            </a:fld>
            <a:endParaRPr lang="de-DE"/>
          </a:p>
        </p:txBody>
      </p:sp>
    </p:spTree>
    <p:extLst>
      <p:ext uri="{BB962C8B-B14F-4D97-AF65-F5344CB8AC3E}">
        <p14:creationId xmlns:p14="http://schemas.microsoft.com/office/powerpoint/2010/main" val="39896686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6F720C1D-0F7E-5146-B194-8FE0CE0B525D}" type="slidenum">
              <a:rPr lang="de-DE" smtClean="0"/>
              <a:t>18</a:t>
            </a:fld>
            <a:endParaRPr lang="de-DE"/>
          </a:p>
        </p:txBody>
      </p:sp>
    </p:spTree>
    <p:extLst>
      <p:ext uri="{BB962C8B-B14F-4D97-AF65-F5344CB8AC3E}">
        <p14:creationId xmlns:p14="http://schemas.microsoft.com/office/powerpoint/2010/main" val="1122878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6F720C1D-0F7E-5146-B194-8FE0CE0B525D}" type="slidenum">
              <a:rPr lang="de-DE" smtClean="0"/>
              <a:t>19</a:t>
            </a:fld>
            <a:endParaRPr lang="de-DE"/>
          </a:p>
        </p:txBody>
      </p:sp>
    </p:spTree>
    <p:extLst>
      <p:ext uri="{BB962C8B-B14F-4D97-AF65-F5344CB8AC3E}">
        <p14:creationId xmlns:p14="http://schemas.microsoft.com/office/powerpoint/2010/main" val="733223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6F720C1D-0F7E-5146-B194-8FE0CE0B525D}" type="slidenum">
              <a:rPr lang="de-DE" smtClean="0"/>
              <a:t>2</a:t>
            </a:fld>
            <a:endParaRPr lang="de-DE"/>
          </a:p>
        </p:txBody>
      </p:sp>
    </p:spTree>
    <p:extLst>
      <p:ext uri="{BB962C8B-B14F-4D97-AF65-F5344CB8AC3E}">
        <p14:creationId xmlns:p14="http://schemas.microsoft.com/office/powerpoint/2010/main" val="2716947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6F720C1D-0F7E-5146-B194-8FE0CE0B525D}" type="slidenum">
              <a:rPr lang="de-DE" smtClean="0"/>
              <a:t>3</a:t>
            </a:fld>
            <a:endParaRPr lang="de-DE"/>
          </a:p>
        </p:txBody>
      </p:sp>
    </p:spTree>
    <p:extLst>
      <p:ext uri="{BB962C8B-B14F-4D97-AF65-F5344CB8AC3E}">
        <p14:creationId xmlns:p14="http://schemas.microsoft.com/office/powerpoint/2010/main" val="1810077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6F720C1D-0F7E-5146-B194-8FE0CE0B525D}" type="slidenum">
              <a:rPr lang="de-DE" smtClean="0"/>
              <a:t>4</a:t>
            </a:fld>
            <a:endParaRPr lang="de-DE"/>
          </a:p>
        </p:txBody>
      </p:sp>
    </p:spTree>
    <p:extLst>
      <p:ext uri="{BB962C8B-B14F-4D97-AF65-F5344CB8AC3E}">
        <p14:creationId xmlns:p14="http://schemas.microsoft.com/office/powerpoint/2010/main" val="3340101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6F720C1D-0F7E-5146-B194-8FE0CE0B525D}" type="slidenum">
              <a:rPr lang="de-DE" smtClean="0"/>
              <a:t>5</a:t>
            </a:fld>
            <a:endParaRPr lang="de-DE"/>
          </a:p>
        </p:txBody>
      </p:sp>
    </p:spTree>
    <p:extLst>
      <p:ext uri="{BB962C8B-B14F-4D97-AF65-F5344CB8AC3E}">
        <p14:creationId xmlns:p14="http://schemas.microsoft.com/office/powerpoint/2010/main" val="1972098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6F720C1D-0F7E-5146-B194-8FE0CE0B525D}" type="slidenum">
              <a:rPr lang="de-DE" smtClean="0"/>
              <a:t>6</a:t>
            </a:fld>
            <a:endParaRPr lang="de-DE"/>
          </a:p>
        </p:txBody>
      </p:sp>
    </p:spTree>
    <p:extLst>
      <p:ext uri="{BB962C8B-B14F-4D97-AF65-F5344CB8AC3E}">
        <p14:creationId xmlns:p14="http://schemas.microsoft.com/office/powerpoint/2010/main" val="1651732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6F720C1D-0F7E-5146-B194-8FE0CE0B525D}" type="slidenum">
              <a:rPr lang="de-DE" smtClean="0"/>
              <a:t>7</a:t>
            </a:fld>
            <a:endParaRPr lang="de-DE"/>
          </a:p>
        </p:txBody>
      </p:sp>
    </p:spTree>
    <p:extLst>
      <p:ext uri="{BB962C8B-B14F-4D97-AF65-F5344CB8AC3E}">
        <p14:creationId xmlns:p14="http://schemas.microsoft.com/office/powerpoint/2010/main" val="1812176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6F720C1D-0F7E-5146-B194-8FE0CE0B525D}" type="slidenum">
              <a:rPr lang="de-DE" smtClean="0"/>
              <a:t>8</a:t>
            </a:fld>
            <a:endParaRPr lang="de-DE"/>
          </a:p>
        </p:txBody>
      </p:sp>
    </p:spTree>
    <p:extLst>
      <p:ext uri="{BB962C8B-B14F-4D97-AF65-F5344CB8AC3E}">
        <p14:creationId xmlns:p14="http://schemas.microsoft.com/office/powerpoint/2010/main" val="3209432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6F720C1D-0F7E-5146-B194-8FE0CE0B525D}" type="slidenum">
              <a:rPr lang="de-DE" smtClean="0"/>
              <a:t>9</a:t>
            </a:fld>
            <a:endParaRPr lang="de-DE"/>
          </a:p>
        </p:txBody>
      </p:sp>
    </p:spTree>
    <p:extLst>
      <p:ext uri="{BB962C8B-B14F-4D97-AF65-F5344CB8AC3E}">
        <p14:creationId xmlns:p14="http://schemas.microsoft.com/office/powerpoint/2010/main" val="10522131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Rechteck 1"/>
          <p:cNvSpPr/>
          <p:nvPr userDrawn="1"/>
        </p:nvSpPr>
        <p:spPr>
          <a:xfrm>
            <a:off x="0" y="2179638"/>
            <a:ext cx="9144000" cy="46783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4" name="Bild 3"/>
          <p:cNvPicPr>
            <a:picLocks noChangeAspect="1"/>
          </p:cNvPicPr>
          <p:nvPr userDrawn="1"/>
        </p:nvPicPr>
        <p:blipFill>
          <a:blip r:embed="rId2"/>
          <a:stretch>
            <a:fillRect/>
          </a:stretch>
        </p:blipFill>
        <p:spPr>
          <a:xfrm>
            <a:off x="358775" y="358775"/>
            <a:ext cx="7662650" cy="1461599"/>
          </a:xfrm>
          <a:prstGeom prst="rect">
            <a:avLst/>
          </a:prstGeom>
        </p:spPr>
      </p:pic>
      <p:pic>
        <p:nvPicPr>
          <p:cNvPr id="5" name="Bild 4"/>
          <p:cNvPicPr>
            <a:picLocks noChangeAspect="1"/>
          </p:cNvPicPr>
          <p:nvPr userDrawn="1"/>
        </p:nvPicPr>
        <p:blipFill>
          <a:blip r:embed="rId3"/>
          <a:stretch>
            <a:fillRect/>
          </a:stretch>
        </p:blipFill>
        <p:spPr>
          <a:xfrm>
            <a:off x="342900" y="2939473"/>
            <a:ext cx="7560000" cy="1715294"/>
          </a:xfrm>
          <a:prstGeom prst="rect">
            <a:avLst/>
          </a:prstGeom>
        </p:spPr>
      </p:pic>
      <p:pic>
        <p:nvPicPr>
          <p:cNvPr id="7" name="Bild 6"/>
          <p:cNvPicPr>
            <a:picLocks noChangeAspect="1"/>
          </p:cNvPicPr>
          <p:nvPr userDrawn="1"/>
        </p:nvPicPr>
        <p:blipFill>
          <a:blip r:embed="rId4"/>
          <a:stretch>
            <a:fillRect/>
          </a:stretch>
        </p:blipFill>
        <p:spPr>
          <a:xfrm>
            <a:off x="352800" y="5422900"/>
            <a:ext cx="7236000" cy="1075280"/>
          </a:xfrm>
          <a:prstGeom prst="rect">
            <a:avLst/>
          </a:prstGeom>
        </p:spPr>
      </p:pic>
    </p:spTree>
    <p:extLst>
      <p:ext uri="{BB962C8B-B14F-4D97-AF65-F5344CB8AC3E}">
        <p14:creationId xmlns:p14="http://schemas.microsoft.com/office/powerpoint/2010/main" val="1347264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chlussfolie_Adresse">
    <p:spTree>
      <p:nvGrpSpPr>
        <p:cNvPr id="1" name=""/>
        <p:cNvGrpSpPr/>
        <p:nvPr/>
      </p:nvGrpSpPr>
      <p:grpSpPr>
        <a:xfrm>
          <a:off x="0" y="0"/>
          <a:ext cx="0" cy="0"/>
          <a:chOff x="0" y="0"/>
          <a:chExt cx="0" cy="0"/>
        </a:xfrm>
      </p:grpSpPr>
      <p:sp>
        <p:nvSpPr>
          <p:cNvPr id="2" name="Rechteck 1"/>
          <p:cNvSpPr/>
          <p:nvPr userDrawn="1"/>
        </p:nvSpPr>
        <p:spPr>
          <a:xfrm>
            <a:off x="0" y="2179638"/>
            <a:ext cx="9144000" cy="46783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Bild 3"/>
          <p:cNvPicPr>
            <a:picLocks noChangeAspect="1"/>
          </p:cNvPicPr>
          <p:nvPr userDrawn="1"/>
        </p:nvPicPr>
        <p:blipFill>
          <a:blip r:embed="rId2"/>
          <a:stretch>
            <a:fillRect/>
          </a:stretch>
        </p:blipFill>
        <p:spPr>
          <a:xfrm>
            <a:off x="358775" y="358775"/>
            <a:ext cx="7662650" cy="1461599"/>
          </a:xfrm>
          <a:prstGeom prst="rect">
            <a:avLst/>
          </a:prstGeom>
        </p:spPr>
      </p:pic>
      <p:pic>
        <p:nvPicPr>
          <p:cNvPr id="3" name="Bild 2"/>
          <p:cNvPicPr>
            <a:picLocks noChangeAspect="1"/>
          </p:cNvPicPr>
          <p:nvPr userDrawn="1"/>
        </p:nvPicPr>
        <p:blipFill>
          <a:blip r:embed="rId3"/>
          <a:stretch>
            <a:fillRect/>
          </a:stretch>
        </p:blipFill>
        <p:spPr>
          <a:xfrm>
            <a:off x="345713" y="4702994"/>
            <a:ext cx="3467100" cy="1854200"/>
          </a:xfrm>
          <a:prstGeom prst="rect">
            <a:avLst/>
          </a:prstGeom>
        </p:spPr>
      </p:pic>
    </p:spTree>
    <p:extLst>
      <p:ext uri="{BB962C8B-B14F-4D97-AF65-F5344CB8AC3E}">
        <p14:creationId xmlns:p14="http://schemas.microsoft.com/office/powerpoint/2010/main" val="136176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Zwischebtitelfolie">
    <p:spTree>
      <p:nvGrpSpPr>
        <p:cNvPr id="1" name=""/>
        <p:cNvGrpSpPr/>
        <p:nvPr/>
      </p:nvGrpSpPr>
      <p:grpSpPr>
        <a:xfrm>
          <a:off x="0" y="0"/>
          <a:ext cx="0" cy="0"/>
          <a:chOff x="0" y="0"/>
          <a:chExt cx="0" cy="0"/>
        </a:xfrm>
      </p:grpSpPr>
      <p:sp>
        <p:nvSpPr>
          <p:cNvPr id="2" name="Rechteck 1"/>
          <p:cNvSpPr/>
          <p:nvPr userDrawn="1"/>
        </p:nvSpPr>
        <p:spPr>
          <a:xfrm>
            <a:off x="0" y="2179638"/>
            <a:ext cx="9144000" cy="46783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6" name="Bild 5"/>
          <p:cNvPicPr>
            <a:picLocks noChangeAspect="1"/>
          </p:cNvPicPr>
          <p:nvPr userDrawn="1"/>
        </p:nvPicPr>
        <p:blipFill>
          <a:blip r:embed="rId2"/>
          <a:stretch>
            <a:fillRect/>
          </a:stretch>
        </p:blipFill>
        <p:spPr>
          <a:xfrm>
            <a:off x="358776" y="358775"/>
            <a:ext cx="3453857" cy="658800"/>
          </a:xfrm>
          <a:prstGeom prst="rect">
            <a:avLst/>
          </a:prstGeom>
        </p:spPr>
      </p:pic>
      <p:sp>
        <p:nvSpPr>
          <p:cNvPr id="8" name="Textplatzhalter 7"/>
          <p:cNvSpPr>
            <a:spLocks noGrp="1"/>
          </p:cNvSpPr>
          <p:nvPr>
            <p:ph type="body" sz="quarter" idx="10" hasCustomPrompt="1"/>
          </p:nvPr>
        </p:nvSpPr>
        <p:spPr>
          <a:xfrm>
            <a:off x="327892" y="2867835"/>
            <a:ext cx="8426450" cy="2982595"/>
          </a:xfrm>
        </p:spPr>
        <p:txBody>
          <a:bodyPr/>
          <a:lstStyle>
            <a:lvl1pPr>
              <a:lnSpc>
                <a:spcPts val="5500"/>
              </a:lnSpc>
              <a:defRPr sz="4000" b="0">
                <a:solidFill>
                  <a:schemeClr val="bg1"/>
                </a:solidFill>
              </a:defRPr>
            </a:lvl1pPr>
          </a:lstStyle>
          <a:p>
            <a:pPr lvl="0"/>
            <a:r>
              <a:rPr lang="de-DE" dirty="0"/>
              <a:t>Titel</a:t>
            </a:r>
          </a:p>
        </p:txBody>
      </p:sp>
      <p:sp>
        <p:nvSpPr>
          <p:cNvPr id="5" name="Rechteck 4"/>
          <p:cNvSpPr/>
          <p:nvPr userDrawn="1"/>
        </p:nvSpPr>
        <p:spPr>
          <a:xfrm>
            <a:off x="0" y="6499225"/>
            <a:ext cx="9144000" cy="3587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Datumsplatzhalter 2"/>
          <p:cNvSpPr>
            <a:spLocks noGrp="1"/>
          </p:cNvSpPr>
          <p:nvPr>
            <p:ph type="dt" sz="half" idx="11"/>
          </p:nvPr>
        </p:nvSpPr>
        <p:spPr/>
        <p:txBody>
          <a:bodyPr/>
          <a:lstStyle/>
          <a:p>
            <a:endParaRPr lang="de-DE" dirty="0"/>
          </a:p>
        </p:txBody>
      </p:sp>
      <p:sp>
        <p:nvSpPr>
          <p:cNvPr id="4" name="Fußzeilenplatzhalter 3"/>
          <p:cNvSpPr>
            <a:spLocks noGrp="1"/>
          </p:cNvSpPr>
          <p:nvPr>
            <p:ph type="ftr" sz="quarter" idx="12"/>
          </p:nvPr>
        </p:nvSpPr>
        <p:spPr/>
        <p:txBody>
          <a:bodyPr/>
          <a:lstStyle/>
          <a:p>
            <a:r>
              <a:rPr lang="de-DE" dirty="0"/>
              <a:t>Mitgliederversammlung 2016</a:t>
            </a:r>
          </a:p>
        </p:txBody>
      </p:sp>
      <p:sp>
        <p:nvSpPr>
          <p:cNvPr id="7" name="Foliennummernplatzhalter 6"/>
          <p:cNvSpPr>
            <a:spLocks noGrp="1"/>
          </p:cNvSpPr>
          <p:nvPr>
            <p:ph type="sldNum" sz="quarter" idx="13"/>
          </p:nvPr>
        </p:nvSpPr>
        <p:spPr/>
        <p:txBody>
          <a:bodyPr/>
          <a:lstStyle/>
          <a:p>
            <a:fld id="{B8F67835-4743-1E48-AD18-52FDD58D9F22}" type="slidenum">
              <a:rPr lang="de-DE" smtClean="0"/>
              <a:pPr/>
              <a:t>‹Nr.›</a:t>
            </a:fld>
            <a:endParaRPr lang="de-DE" dirty="0"/>
          </a:p>
        </p:txBody>
      </p:sp>
    </p:spTree>
    <p:extLst>
      <p:ext uri="{BB962C8B-B14F-4D97-AF65-F5344CB8AC3E}">
        <p14:creationId xmlns:p14="http://schemas.microsoft.com/office/powerpoint/2010/main" val="59892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altsfolie mit Text">
    <p:spTree>
      <p:nvGrpSpPr>
        <p:cNvPr id="1" name=""/>
        <p:cNvGrpSpPr/>
        <p:nvPr/>
      </p:nvGrpSpPr>
      <p:grpSpPr>
        <a:xfrm>
          <a:off x="0" y="0"/>
          <a:ext cx="0" cy="0"/>
          <a:chOff x="0" y="0"/>
          <a:chExt cx="0" cy="0"/>
        </a:xfrm>
      </p:grpSpPr>
      <p:sp>
        <p:nvSpPr>
          <p:cNvPr id="6" name="Rechteck 5"/>
          <p:cNvSpPr/>
          <p:nvPr userDrawn="1"/>
        </p:nvSpPr>
        <p:spPr>
          <a:xfrm>
            <a:off x="0" y="6499225"/>
            <a:ext cx="9144000" cy="3587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Textplatzhalter 7"/>
          <p:cNvSpPr>
            <a:spLocks noGrp="1"/>
          </p:cNvSpPr>
          <p:nvPr>
            <p:ph type="body" sz="quarter" idx="10" hasCustomPrompt="1"/>
          </p:nvPr>
        </p:nvSpPr>
        <p:spPr>
          <a:xfrm>
            <a:off x="360000" y="2084400"/>
            <a:ext cx="8426450" cy="4319587"/>
          </a:xfrm>
        </p:spPr>
        <p:txBody>
          <a:bodyPr/>
          <a:lstStyle>
            <a:lvl3pPr marL="216000">
              <a:spcBef>
                <a:spcPts val="800"/>
              </a:spcBef>
              <a:spcAft>
                <a:spcPts val="0"/>
              </a:spcAft>
              <a:defRPr/>
            </a:lvl3pPr>
            <a:lvl5pPr marL="0" marR="0" indent="0" algn="l" defTabSz="914400" rtl="0" eaLnBrk="1" fontAlgn="auto" latinLnBrk="0" hangingPunct="1">
              <a:lnSpc>
                <a:spcPts val="3000"/>
              </a:lnSpc>
              <a:spcBef>
                <a:spcPts val="0"/>
              </a:spcBef>
              <a:spcAft>
                <a:spcPts val="0"/>
              </a:spcAft>
              <a:buClrTx/>
              <a:buSzTx/>
              <a:buFont typeface="Arial" panose="020B0604020202020204" pitchFamily="34" charset="0"/>
              <a:buNone/>
              <a:tabLst/>
              <a:defRPr/>
            </a:lvl5pPr>
            <a:lvl6pPr marL="216000" indent="-457200">
              <a:spcBef>
                <a:spcPts val="800"/>
              </a:spcBef>
              <a:buFont typeface="LucidaGrande" charset="0"/>
              <a:buChar char="-"/>
              <a:defRPr sz="2000" b="0" i="0" baseline="0">
                <a:solidFill>
                  <a:schemeClr val="accent1"/>
                </a:solidFill>
                <a:latin typeface="Arial" charset="0"/>
                <a:ea typeface="Arial" charset="0"/>
                <a:cs typeface="Arial" charset="0"/>
              </a:defRPr>
            </a:lvl6pPr>
          </a:lstStyle>
          <a:p>
            <a:pPr lvl="0"/>
            <a:r>
              <a:rPr lang="de-DE" dirty="0"/>
              <a:t>Titel</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3" name="Bild 2"/>
          <p:cNvPicPr>
            <a:picLocks noChangeAspect="1"/>
          </p:cNvPicPr>
          <p:nvPr userDrawn="1"/>
        </p:nvPicPr>
        <p:blipFill>
          <a:blip r:embed="rId2"/>
          <a:stretch>
            <a:fillRect/>
          </a:stretch>
        </p:blipFill>
        <p:spPr>
          <a:xfrm>
            <a:off x="358776" y="358775"/>
            <a:ext cx="3453857" cy="658800"/>
          </a:xfrm>
          <a:prstGeom prst="rect">
            <a:avLst/>
          </a:prstGeom>
        </p:spPr>
      </p:pic>
      <p:sp>
        <p:nvSpPr>
          <p:cNvPr id="2" name="Datumsplatzhalter 1"/>
          <p:cNvSpPr>
            <a:spLocks noGrp="1"/>
          </p:cNvSpPr>
          <p:nvPr>
            <p:ph type="dt" sz="half" idx="11"/>
          </p:nvPr>
        </p:nvSpPr>
        <p:spPr/>
        <p:txBody>
          <a:bodyPr/>
          <a:lstStyle/>
          <a:p>
            <a:endParaRPr lang="de-DE" dirty="0"/>
          </a:p>
        </p:txBody>
      </p:sp>
      <p:sp>
        <p:nvSpPr>
          <p:cNvPr id="4" name="Fußzeilenplatzhalter 3"/>
          <p:cNvSpPr>
            <a:spLocks noGrp="1"/>
          </p:cNvSpPr>
          <p:nvPr>
            <p:ph type="ftr" sz="quarter" idx="12"/>
          </p:nvPr>
        </p:nvSpPr>
        <p:spPr/>
        <p:txBody>
          <a:bodyPr/>
          <a:lstStyle/>
          <a:p>
            <a:r>
              <a:rPr lang="de-DE" dirty="0"/>
              <a:t>Mitgliederversammlung 2016</a:t>
            </a:r>
          </a:p>
        </p:txBody>
      </p:sp>
      <p:sp>
        <p:nvSpPr>
          <p:cNvPr id="5" name="Foliennummernplatzhalter 4"/>
          <p:cNvSpPr>
            <a:spLocks noGrp="1"/>
          </p:cNvSpPr>
          <p:nvPr>
            <p:ph type="sldNum" sz="quarter" idx="13"/>
          </p:nvPr>
        </p:nvSpPr>
        <p:spPr/>
        <p:txBody>
          <a:bodyPr/>
          <a:lstStyle/>
          <a:p>
            <a:fld id="{B8F67835-4743-1E48-AD18-52FDD58D9F22}" type="slidenum">
              <a:rPr lang="de-DE" smtClean="0"/>
              <a:pPr/>
              <a:t>‹Nr.›</a:t>
            </a:fld>
            <a:endParaRPr lang="de-DE" dirty="0"/>
          </a:p>
        </p:txBody>
      </p:sp>
    </p:spTree>
    <p:extLst>
      <p:ext uri="{BB962C8B-B14F-4D97-AF65-F5344CB8AC3E}">
        <p14:creationId xmlns:p14="http://schemas.microsoft.com/office/powerpoint/2010/main" val="1623669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sfolie leer">
    <p:spTree>
      <p:nvGrpSpPr>
        <p:cNvPr id="1" name=""/>
        <p:cNvGrpSpPr/>
        <p:nvPr/>
      </p:nvGrpSpPr>
      <p:grpSpPr>
        <a:xfrm>
          <a:off x="0" y="0"/>
          <a:ext cx="0" cy="0"/>
          <a:chOff x="0" y="0"/>
          <a:chExt cx="0" cy="0"/>
        </a:xfrm>
      </p:grpSpPr>
      <p:pic>
        <p:nvPicPr>
          <p:cNvPr id="3" name="Bild 2"/>
          <p:cNvPicPr>
            <a:picLocks noChangeAspect="1"/>
          </p:cNvPicPr>
          <p:nvPr userDrawn="1"/>
        </p:nvPicPr>
        <p:blipFill>
          <a:blip r:embed="rId2"/>
          <a:stretch>
            <a:fillRect/>
          </a:stretch>
        </p:blipFill>
        <p:spPr>
          <a:xfrm>
            <a:off x="358776" y="358775"/>
            <a:ext cx="3453857" cy="658800"/>
          </a:xfrm>
          <a:prstGeom prst="rect">
            <a:avLst/>
          </a:prstGeom>
        </p:spPr>
      </p:pic>
      <p:sp>
        <p:nvSpPr>
          <p:cNvPr id="4" name="Rechteck 3"/>
          <p:cNvSpPr/>
          <p:nvPr userDrawn="1"/>
        </p:nvSpPr>
        <p:spPr>
          <a:xfrm>
            <a:off x="0" y="6499225"/>
            <a:ext cx="9144000" cy="3587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Datumsplatzhalter 1"/>
          <p:cNvSpPr>
            <a:spLocks noGrp="1"/>
          </p:cNvSpPr>
          <p:nvPr>
            <p:ph type="dt" sz="half" idx="10"/>
          </p:nvPr>
        </p:nvSpPr>
        <p:spPr/>
        <p:txBody>
          <a:bodyPr/>
          <a:lstStyle/>
          <a:p>
            <a:endParaRPr lang="de-DE" dirty="0"/>
          </a:p>
        </p:txBody>
      </p:sp>
      <p:sp>
        <p:nvSpPr>
          <p:cNvPr id="5" name="Fußzeilenplatzhalter 4"/>
          <p:cNvSpPr>
            <a:spLocks noGrp="1"/>
          </p:cNvSpPr>
          <p:nvPr>
            <p:ph type="ftr" sz="quarter" idx="11"/>
          </p:nvPr>
        </p:nvSpPr>
        <p:spPr/>
        <p:txBody>
          <a:bodyPr/>
          <a:lstStyle/>
          <a:p>
            <a:r>
              <a:rPr lang="de-DE" dirty="0"/>
              <a:t>Mitgliederversammlung 2016</a:t>
            </a:r>
          </a:p>
        </p:txBody>
      </p:sp>
      <p:sp>
        <p:nvSpPr>
          <p:cNvPr id="6" name="Foliennummernplatzhalter 5"/>
          <p:cNvSpPr>
            <a:spLocks noGrp="1"/>
          </p:cNvSpPr>
          <p:nvPr>
            <p:ph type="sldNum" sz="quarter" idx="12"/>
          </p:nvPr>
        </p:nvSpPr>
        <p:spPr/>
        <p:txBody>
          <a:bodyPr/>
          <a:lstStyle/>
          <a:p>
            <a:fld id="{B8F67835-4743-1E48-AD18-52FDD58D9F22}" type="slidenum">
              <a:rPr lang="de-DE" smtClean="0"/>
              <a:pPr/>
              <a:t>‹Nr.›</a:t>
            </a:fld>
            <a:endParaRPr lang="de-DE" dirty="0"/>
          </a:p>
        </p:txBody>
      </p:sp>
    </p:spTree>
    <p:extLst>
      <p:ext uri="{BB962C8B-B14F-4D97-AF65-F5344CB8AC3E}">
        <p14:creationId xmlns:p14="http://schemas.microsoft.com/office/powerpoint/2010/main" val="1765616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sfolie Bild halbe Seite">
    <p:spTree>
      <p:nvGrpSpPr>
        <p:cNvPr id="1" name=""/>
        <p:cNvGrpSpPr/>
        <p:nvPr/>
      </p:nvGrpSpPr>
      <p:grpSpPr>
        <a:xfrm>
          <a:off x="0" y="0"/>
          <a:ext cx="0" cy="0"/>
          <a:chOff x="0" y="0"/>
          <a:chExt cx="0" cy="0"/>
        </a:xfrm>
      </p:grpSpPr>
      <p:pic>
        <p:nvPicPr>
          <p:cNvPr id="3" name="Bild 2"/>
          <p:cNvPicPr>
            <a:picLocks noChangeAspect="1"/>
          </p:cNvPicPr>
          <p:nvPr userDrawn="1"/>
        </p:nvPicPr>
        <p:blipFill>
          <a:blip r:embed="rId2"/>
          <a:stretch>
            <a:fillRect/>
          </a:stretch>
        </p:blipFill>
        <p:spPr>
          <a:xfrm>
            <a:off x="358776" y="358775"/>
            <a:ext cx="3453857" cy="658800"/>
          </a:xfrm>
          <a:prstGeom prst="rect">
            <a:avLst/>
          </a:prstGeom>
        </p:spPr>
      </p:pic>
      <p:sp>
        <p:nvSpPr>
          <p:cNvPr id="4" name="Bildplatzhalter 3"/>
          <p:cNvSpPr>
            <a:spLocks noGrp="1"/>
          </p:cNvSpPr>
          <p:nvPr>
            <p:ph type="pic" sz="quarter" idx="11" hasCustomPrompt="1"/>
          </p:nvPr>
        </p:nvSpPr>
        <p:spPr>
          <a:xfrm>
            <a:off x="4573225" y="2179638"/>
            <a:ext cx="4212000" cy="3486150"/>
          </a:xfrm>
        </p:spPr>
        <p:txBody>
          <a:bodyPr bIns="648000" anchor="ctr" anchorCtr="0"/>
          <a:lstStyle>
            <a:lvl1pPr algn="ctr">
              <a:defRPr/>
            </a:lvl1pPr>
          </a:lstStyle>
          <a:p>
            <a:r>
              <a:rPr lang="de-DE" dirty="0"/>
              <a:t>Bild ½ Seite</a:t>
            </a:r>
          </a:p>
        </p:txBody>
      </p:sp>
      <p:sp>
        <p:nvSpPr>
          <p:cNvPr id="5" name="Textplatzhalter 4"/>
          <p:cNvSpPr>
            <a:spLocks noGrp="1"/>
          </p:cNvSpPr>
          <p:nvPr>
            <p:ph type="body" sz="quarter" idx="12"/>
          </p:nvPr>
        </p:nvSpPr>
        <p:spPr>
          <a:xfrm>
            <a:off x="358775" y="2084400"/>
            <a:ext cx="4213225" cy="43195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 name="Rechteck 5"/>
          <p:cNvSpPr/>
          <p:nvPr userDrawn="1"/>
        </p:nvSpPr>
        <p:spPr>
          <a:xfrm>
            <a:off x="0" y="6499225"/>
            <a:ext cx="9144000" cy="3587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Datumsplatzhalter 1"/>
          <p:cNvSpPr>
            <a:spLocks noGrp="1"/>
          </p:cNvSpPr>
          <p:nvPr>
            <p:ph type="dt" sz="half" idx="13"/>
          </p:nvPr>
        </p:nvSpPr>
        <p:spPr/>
        <p:txBody>
          <a:bodyPr/>
          <a:lstStyle/>
          <a:p>
            <a:endParaRPr lang="de-DE" dirty="0"/>
          </a:p>
        </p:txBody>
      </p:sp>
      <p:sp>
        <p:nvSpPr>
          <p:cNvPr id="7" name="Fußzeilenplatzhalter 6"/>
          <p:cNvSpPr>
            <a:spLocks noGrp="1"/>
          </p:cNvSpPr>
          <p:nvPr>
            <p:ph type="ftr" sz="quarter" idx="14"/>
          </p:nvPr>
        </p:nvSpPr>
        <p:spPr/>
        <p:txBody>
          <a:bodyPr/>
          <a:lstStyle/>
          <a:p>
            <a:r>
              <a:rPr lang="de-DE" dirty="0"/>
              <a:t>Mitgliederversammlung 2016</a:t>
            </a:r>
          </a:p>
        </p:txBody>
      </p:sp>
      <p:sp>
        <p:nvSpPr>
          <p:cNvPr id="8" name="Foliennummernplatzhalter 7"/>
          <p:cNvSpPr>
            <a:spLocks noGrp="1"/>
          </p:cNvSpPr>
          <p:nvPr>
            <p:ph type="sldNum" sz="quarter" idx="15"/>
          </p:nvPr>
        </p:nvSpPr>
        <p:spPr/>
        <p:txBody>
          <a:bodyPr/>
          <a:lstStyle/>
          <a:p>
            <a:fld id="{B8F67835-4743-1E48-AD18-52FDD58D9F22}" type="slidenum">
              <a:rPr lang="de-DE" smtClean="0"/>
              <a:pPr/>
              <a:t>‹Nr.›</a:t>
            </a:fld>
            <a:endParaRPr lang="de-DE" dirty="0"/>
          </a:p>
        </p:txBody>
      </p:sp>
    </p:spTree>
    <p:extLst>
      <p:ext uri="{BB962C8B-B14F-4D97-AF65-F5344CB8AC3E}">
        <p14:creationId xmlns:p14="http://schemas.microsoft.com/office/powerpoint/2010/main" val="1567645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sfolie Bild ganze Seite">
    <p:spTree>
      <p:nvGrpSpPr>
        <p:cNvPr id="1" name=""/>
        <p:cNvGrpSpPr/>
        <p:nvPr/>
      </p:nvGrpSpPr>
      <p:grpSpPr>
        <a:xfrm>
          <a:off x="0" y="0"/>
          <a:ext cx="0" cy="0"/>
          <a:chOff x="0" y="0"/>
          <a:chExt cx="0" cy="0"/>
        </a:xfrm>
      </p:grpSpPr>
      <p:pic>
        <p:nvPicPr>
          <p:cNvPr id="3" name="Bild 2"/>
          <p:cNvPicPr>
            <a:picLocks noChangeAspect="1"/>
          </p:cNvPicPr>
          <p:nvPr userDrawn="1"/>
        </p:nvPicPr>
        <p:blipFill>
          <a:blip r:embed="rId2"/>
          <a:stretch>
            <a:fillRect/>
          </a:stretch>
        </p:blipFill>
        <p:spPr>
          <a:xfrm>
            <a:off x="358776" y="358775"/>
            <a:ext cx="3453857" cy="658800"/>
          </a:xfrm>
          <a:prstGeom prst="rect">
            <a:avLst/>
          </a:prstGeom>
        </p:spPr>
      </p:pic>
      <p:sp>
        <p:nvSpPr>
          <p:cNvPr id="4" name="Bildplatzhalter 3"/>
          <p:cNvSpPr>
            <a:spLocks noGrp="1"/>
          </p:cNvSpPr>
          <p:nvPr>
            <p:ph type="pic" sz="quarter" idx="11" hasCustomPrompt="1"/>
          </p:nvPr>
        </p:nvSpPr>
        <p:spPr>
          <a:xfrm>
            <a:off x="358775" y="2179637"/>
            <a:ext cx="8426450" cy="4319587"/>
          </a:xfrm>
        </p:spPr>
        <p:txBody>
          <a:bodyPr bIns="648000" anchor="ctr" anchorCtr="0"/>
          <a:lstStyle>
            <a:lvl1pPr algn="ctr">
              <a:defRPr/>
            </a:lvl1pPr>
          </a:lstStyle>
          <a:p>
            <a:r>
              <a:rPr lang="de-DE" dirty="0"/>
              <a:t>Bild ½ Seite</a:t>
            </a:r>
          </a:p>
        </p:txBody>
      </p:sp>
      <p:sp>
        <p:nvSpPr>
          <p:cNvPr id="5" name="Textplatzhalter 4"/>
          <p:cNvSpPr>
            <a:spLocks noGrp="1"/>
          </p:cNvSpPr>
          <p:nvPr>
            <p:ph type="body" sz="quarter" idx="12"/>
          </p:nvPr>
        </p:nvSpPr>
        <p:spPr>
          <a:xfrm>
            <a:off x="358775" y="2084400"/>
            <a:ext cx="4213225" cy="43195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 name="Rechteck 5"/>
          <p:cNvSpPr/>
          <p:nvPr userDrawn="1"/>
        </p:nvSpPr>
        <p:spPr>
          <a:xfrm>
            <a:off x="0" y="6499225"/>
            <a:ext cx="9144000" cy="3587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Datumsplatzhalter 1"/>
          <p:cNvSpPr>
            <a:spLocks noGrp="1"/>
          </p:cNvSpPr>
          <p:nvPr>
            <p:ph type="dt" sz="half" idx="13"/>
          </p:nvPr>
        </p:nvSpPr>
        <p:spPr/>
        <p:txBody>
          <a:bodyPr/>
          <a:lstStyle/>
          <a:p>
            <a:endParaRPr lang="de-DE" dirty="0"/>
          </a:p>
        </p:txBody>
      </p:sp>
      <p:sp>
        <p:nvSpPr>
          <p:cNvPr id="7" name="Fußzeilenplatzhalter 6"/>
          <p:cNvSpPr>
            <a:spLocks noGrp="1"/>
          </p:cNvSpPr>
          <p:nvPr>
            <p:ph type="ftr" sz="quarter" idx="14"/>
          </p:nvPr>
        </p:nvSpPr>
        <p:spPr/>
        <p:txBody>
          <a:bodyPr/>
          <a:lstStyle/>
          <a:p>
            <a:r>
              <a:rPr lang="de-DE" dirty="0"/>
              <a:t>Mitgliederversammlung 2016</a:t>
            </a:r>
          </a:p>
        </p:txBody>
      </p:sp>
      <p:sp>
        <p:nvSpPr>
          <p:cNvPr id="8" name="Foliennummernplatzhalter 7"/>
          <p:cNvSpPr>
            <a:spLocks noGrp="1"/>
          </p:cNvSpPr>
          <p:nvPr>
            <p:ph type="sldNum" sz="quarter" idx="15"/>
          </p:nvPr>
        </p:nvSpPr>
        <p:spPr/>
        <p:txBody>
          <a:bodyPr/>
          <a:lstStyle/>
          <a:p>
            <a:fld id="{B8F67835-4743-1E48-AD18-52FDD58D9F22}" type="slidenum">
              <a:rPr lang="de-DE" smtClean="0"/>
              <a:pPr/>
              <a:t>‹Nr.›</a:t>
            </a:fld>
            <a:endParaRPr lang="de-DE" dirty="0"/>
          </a:p>
        </p:txBody>
      </p:sp>
    </p:spTree>
    <p:extLst>
      <p:ext uri="{BB962C8B-B14F-4D97-AF65-F5344CB8AC3E}">
        <p14:creationId xmlns:p14="http://schemas.microsoft.com/office/powerpoint/2010/main" val="187182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itat_1">
    <p:spTree>
      <p:nvGrpSpPr>
        <p:cNvPr id="1" name=""/>
        <p:cNvGrpSpPr/>
        <p:nvPr/>
      </p:nvGrpSpPr>
      <p:grpSpPr>
        <a:xfrm>
          <a:off x="0" y="0"/>
          <a:ext cx="0" cy="0"/>
          <a:chOff x="0" y="0"/>
          <a:chExt cx="0" cy="0"/>
        </a:xfrm>
      </p:grpSpPr>
      <p:sp>
        <p:nvSpPr>
          <p:cNvPr id="6" name="Textfeld 5"/>
          <p:cNvSpPr txBox="1"/>
          <p:nvPr userDrawn="1"/>
        </p:nvSpPr>
        <p:spPr>
          <a:xfrm>
            <a:off x="351849" y="2041200"/>
            <a:ext cx="8426449" cy="2352430"/>
          </a:xfrm>
          <a:prstGeom prst="rect">
            <a:avLst/>
          </a:prstGeom>
          <a:noFill/>
        </p:spPr>
        <p:txBody>
          <a:bodyPr wrap="square" lIns="0" tIns="0" rIns="0" bIns="0" rtlCol="0" anchor="t" anchorCtr="0">
            <a:noAutofit/>
          </a:bodyPr>
          <a:lstStyle/>
          <a:p>
            <a:pPr marL="0" marR="0" lvl="0" indent="0" algn="l" defTabSz="914400" rtl="0" eaLnBrk="1" fontAlgn="auto" latinLnBrk="0" hangingPunct="1">
              <a:lnSpc>
                <a:spcPts val="5600"/>
              </a:lnSpc>
              <a:spcBef>
                <a:spcPts val="0"/>
              </a:spcBef>
              <a:spcAft>
                <a:spcPts val="0"/>
              </a:spcAft>
              <a:buClrTx/>
              <a:buSzTx/>
              <a:buFontTx/>
              <a:buNone/>
              <a:tabLst/>
              <a:defRPr/>
            </a:pPr>
            <a:r>
              <a:rPr lang="de-DE" sz="5000" b="0" i="0" dirty="0">
                <a:solidFill>
                  <a:schemeClr val="accent1"/>
                </a:solidFill>
                <a:latin typeface="Times New Roman" charset="0"/>
                <a:ea typeface="Times New Roman" charset="0"/>
                <a:cs typeface="Times New Roman" charset="0"/>
              </a:rPr>
              <a:t>«MAN KANN NICHT NICHT KOMMUNIZIEREN!»</a:t>
            </a:r>
          </a:p>
          <a:p>
            <a:pPr marL="0" marR="0" lvl="0" indent="0" algn="l" defTabSz="914400" rtl="0" eaLnBrk="1" fontAlgn="auto" latinLnBrk="0" hangingPunct="1">
              <a:lnSpc>
                <a:spcPts val="3600"/>
              </a:lnSpc>
              <a:spcBef>
                <a:spcPts val="0"/>
              </a:spcBef>
              <a:spcAft>
                <a:spcPts val="0"/>
              </a:spcAft>
              <a:buClrTx/>
              <a:buSzTx/>
              <a:buFontTx/>
              <a:buNone/>
              <a:tabLst/>
              <a:defRPr/>
            </a:pPr>
            <a:r>
              <a:rPr lang="de-DE" sz="3000" b="0" i="0" dirty="0">
                <a:solidFill>
                  <a:schemeClr val="accent1"/>
                </a:solidFill>
                <a:latin typeface="Arial" charset="0"/>
                <a:ea typeface="Arial" charset="0"/>
                <a:cs typeface="Arial" charset="0"/>
              </a:rPr>
              <a:t>Paul Watzlawick</a:t>
            </a:r>
          </a:p>
        </p:txBody>
      </p:sp>
    </p:spTree>
    <p:extLst>
      <p:ext uri="{BB962C8B-B14F-4D97-AF65-F5344CB8AC3E}">
        <p14:creationId xmlns:p14="http://schemas.microsoft.com/office/powerpoint/2010/main" val="1200842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Zitat_2">
    <p:spTree>
      <p:nvGrpSpPr>
        <p:cNvPr id="1" name=""/>
        <p:cNvGrpSpPr/>
        <p:nvPr/>
      </p:nvGrpSpPr>
      <p:grpSpPr>
        <a:xfrm>
          <a:off x="0" y="0"/>
          <a:ext cx="0" cy="0"/>
          <a:chOff x="0" y="0"/>
          <a:chExt cx="0" cy="0"/>
        </a:xfrm>
      </p:grpSpPr>
      <p:sp>
        <p:nvSpPr>
          <p:cNvPr id="6" name="Textfeld 5"/>
          <p:cNvSpPr txBox="1"/>
          <p:nvPr userDrawn="1"/>
        </p:nvSpPr>
        <p:spPr>
          <a:xfrm>
            <a:off x="351849" y="2041200"/>
            <a:ext cx="8426449" cy="2352430"/>
          </a:xfrm>
          <a:prstGeom prst="rect">
            <a:avLst/>
          </a:prstGeom>
          <a:noFill/>
        </p:spPr>
        <p:txBody>
          <a:bodyPr wrap="square" lIns="0" tIns="0" rIns="0" bIns="0" rtlCol="0" anchor="t" anchorCtr="0">
            <a:noAutofit/>
          </a:bodyPr>
          <a:lstStyle/>
          <a:p>
            <a:pPr marL="0" marR="0" lvl="0" indent="0" algn="l" defTabSz="914400" rtl="0" eaLnBrk="1" fontAlgn="auto" latinLnBrk="0" hangingPunct="1">
              <a:lnSpc>
                <a:spcPts val="5600"/>
              </a:lnSpc>
              <a:spcBef>
                <a:spcPts val="0"/>
              </a:spcBef>
              <a:spcAft>
                <a:spcPts val="0"/>
              </a:spcAft>
              <a:buClrTx/>
              <a:buSzTx/>
              <a:buFontTx/>
              <a:buNone/>
              <a:tabLst/>
              <a:defRPr/>
            </a:pPr>
            <a:r>
              <a:rPr lang="de-DE" sz="5000" b="0" i="0" dirty="0">
                <a:solidFill>
                  <a:schemeClr val="accent1"/>
                </a:solidFill>
                <a:latin typeface="Times New Roman" charset="0"/>
                <a:ea typeface="Times New Roman" charset="0"/>
                <a:cs typeface="Times New Roman" charset="0"/>
              </a:rPr>
              <a:t>«WER DEUTLICH SPRICHT, RISKIERT, VERSTANDEN </a:t>
            </a:r>
            <a:br>
              <a:rPr lang="de-DE" sz="5000" b="0" i="0" dirty="0">
                <a:solidFill>
                  <a:schemeClr val="accent1"/>
                </a:solidFill>
                <a:latin typeface="Times New Roman" charset="0"/>
                <a:ea typeface="Times New Roman" charset="0"/>
                <a:cs typeface="Times New Roman" charset="0"/>
              </a:rPr>
            </a:br>
            <a:r>
              <a:rPr lang="de-DE" sz="5000" b="0" i="0" dirty="0">
                <a:solidFill>
                  <a:schemeClr val="accent1"/>
                </a:solidFill>
                <a:latin typeface="Times New Roman" charset="0"/>
                <a:ea typeface="Times New Roman" charset="0"/>
                <a:cs typeface="Times New Roman" charset="0"/>
              </a:rPr>
              <a:t>ZU WERDEN!»</a:t>
            </a:r>
          </a:p>
          <a:p>
            <a:pPr marL="0" marR="0" lvl="0" indent="0" algn="l" defTabSz="914400" rtl="0" eaLnBrk="1" fontAlgn="auto" latinLnBrk="0" hangingPunct="1">
              <a:lnSpc>
                <a:spcPts val="3600"/>
              </a:lnSpc>
              <a:spcBef>
                <a:spcPts val="0"/>
              </a:spcBef>
              <a:spcAft>
                <a:spcPts val="0"/>
              </a:spcAft>
              <a:buClrTx/>
              <a:buSzTx/>
              <a:buFontTx/>
              <a:buNone/>
              <a:tabLst/>
              <a:defRPr/>
            </a:pPr>
            <a:r>
              <a:rPr lang="de-DE" sz="3000" b="0" i="0" dirty="0">
                <a:solidFill>
                  <a:schemeClr val="accent1"/>
                </a:solidFill>
                <a:latin typeface="Arial" charset="0"/>
                <a:ea typeface="Arial" charset="0"/>
                <a:cs typeface="Arial" charset="0"/>
              </a:rPr>
              <a:t>Norbert Stoffel</a:t>
            </a:r>
          </a:p>
        </p:txBody>
      </p:sp>
    </p:spTree>
    <p:extLst>
      <p:ext uri="{BB962C8B-B14F-4D97-AF65-F5344CB8AC3E}">
        <p14:creationId xmlns:p14="http://schemas.microsoft.com/office/powerpoint/2010/main" val="234787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Zitat_2">
    <p:spTree>
      <p:nvGrpSpPr>
        <p:cNvPr id="1" name=""/>
        <p:cNvGrpSpPr/>
        <p:nvPr/>
      </p:nvGrpSpPr>
      <p:grpSpPr>
        <a:xfrm>
          <a:off x="0" y="0"/>
          <a:ext cx="0" cy="0"/>
          <a:chOff x="0" y="0"/>
          <a:chExt cx="0" cy="0"/>
        </a:xfrm>
      </p:grpSpPr>
      <p:sp>
        <p:nvSpPr>
          <p:cNvPr id="6" name="Textfeld 5"/>
          <p:cNvSpPr txBox="1"/>
          <p:nvPr userDrawn="1"/>
        </p:nvSpPr>
        <p:spPr>
          <a:xfrm>
            <a:off x="351849" y="2041200"/>
            <a:ext cx="8426449" cy="2352430"/>
          </a:xfrm>
          <a:prstGeom prst="rect">
            <a:avLst/>
          </a:prstGeom>
          <a:noFill/>
        </p:spPr>
        <p:txBody>
          <a:bodyPr wrap="square" lIns="0" tIns="0" rIns="0" bIns="0" rtlCol="0" anchor="t" anchorCtr="0">
            <a:noAutofit/>
          </a:bodyPr>
          <a:lstStyle/>
          <a:p>
            <a:pPr marL="0" marR="0" lvl="0" indent="0" algn="l" defTabSz="914400" rtl="0" eaLnBrk="1" fontAlgn="auto" latinLnBrk="0" hangingPunct="1">
              <a:lnSpc>
                <a:spcPts val="5600"/>
              </a:lnSpc>
              <a:spcBef>
                <a:spcPts val="0"/>
              </a:spcBef>
              <a:spcAft>
                <a:spcPts val="0"/>
              </a:spcAft>
              <a:buClrTx/>
              <a:buSzTx/>
              <a:buFontTx/>
              <a:buNone/>
              <a:tabLst/>
              <a:defRPr/>
            </a:pPr>
            <a:r>
              <a:rPr lang="de-DE" sz="5000" b="0" i="0" dirty="0">
                <a:solidFill>
                  <a:schemeClr val="accent1"/>
                </a:solidFill>
                <a:latin typeface="Times New Roman" charset="0"/>
                <a:ea typeface="Times New Roman" charset="0"/>
                <a:cs typeface="Times New Roman" charset="0"/>
              </a:rPr>
              <a:t>«FÜR DAS</a:t>
            </a:r>
            <a:r>
              <a:rPr lang="de-DE" sz="5000" b="0" i="0" baseline="0" dirty="0">
                <a:solidFill>
                  <a:schemeClr val="accent1"/>
                </a:solidFill>
                <a:latin typeface="Times New Roman" charset="0"/>
                <a:ea typeface="Times New Roman" charset="0"/>
                <a:cs typeface="Times New Roman" charset="0"/>
              </a:rPr>
              <a:t> KÖNNEN GIBT ES NUR EINEN BEWEIS – </a:t>
            </a:r>
          </a:p>
          <a:p>
            <a:pPr marL="0" marR="0" lvl="0" indent="0" algn="l" defTabSz="914400" rtl="0" eaLnBrk="1" fontAlgn="auto" latinLnBrk="0" hangingPunct="1">
              <a:lnSpc>
                <a:spcPts val="5600"/>
              </a:lnSpc>
              <a:spcBef>
                <a:spcPts val="0"/>
              </a:spcBef>
              <a:spcAft>
                <a:spcPts val="0"/>
              </a:spcAft>
              <a:buClrTx/>
              <a:buSzTx/>
              <a:buFontTx/>
              <a:buNone/>
              <a:tabLst/>
              <a:defRPr/>
            </a:pPr>
            <a:r>
              <a:rPr lang="de-DE" sz="5000" b="0" i="0" baseline="0" dirty="0">
                <a:solidFill>
                  <a:schemeClr val="accent1"/>
                </a:solidFill>
                <a:latin typeface="Times New Roman" charset="0"/>
                <a:ea typeface="Times New Roman" charset="0"/>
                <a:cs typeface="Times New Roman" charset="0"/>
              </a:rPr>
              <a:t>DAS TUN</a:t>
            </a:r>
            <a:r>
              <a:rPr lang="de-DE" sz="5000" b="0" i="0" dirty="0">
                <a:solidFill>
                  <a:schemeClr val="accent1"/>
                </a:solidFill>
                <a:latin typeface="Times New Roman" charset="0"/>
                <a:ea typeface="Times New Roman" charset="0"/>
                <a:cs typeface="Times New Roman" charset="0"/>
              </a:rPr>
              <a:t>!»</a:t>
            </a:r>
          </a:p>
          <a:p>
            <a:pPr marL="0" marR="0" lvl="0" indent="0" algn="l" defTabSz="914400" rtl="0" eaLnBrk="1" fontAlgn="auto" latinLnBrk="0" hangingPunct="1">
              <a:lnSpc>
                <a:spcPts val="3600"/>
              </a:lnSpc>
              <a:spcBef>
                <a:spcPts val="0"/>
              </a:spcBef>
              <a:spcAft>
                <a:spcPts val="0"/>
              </a:spcAft>
              <a:buClrTx/>
              <a:buSzTx/>
              <a:buFontTx/>
              <a:buNone/>
              <a:tabLst/>
              <a:defRPr/>
            </a:pPr>
            <a:r>
              <a:rPr lang="de-DE" sz="3000" b="0" i="0" dirty="0">
                <a:solidFill>
                  <a:schemeClr val="accent1"/>
                </a:solidFill>
                <a:latin typeface="Arial" charset="0"/>
                <a:ea typeface="Arial" charset="0"/>
                <a:cs typeface="Arial" charset="0"/>
              </a:rPr>
              <a:t>Nicole</a:t>
            </a:r>
            <a:r>
              <a:rPr lang="de-DE" sz="3000" b="0" i="0" baseline="0" dirty="0">
                <a:solidFill>
                  <a:schemeClr val="accent1"/>
                </a:solidFill>
                <a:latin typeface="Arial" charset="0"/>
                <a:ea typeface="Arial" charset="0"/>
                <a:cs typeface="Arial" charset="0"/>
              </a:rPr>
              <a:t> Di </a:t>
            </a:r>
            <a:r>
              <a:rPr lang="de-DE" sz="3000" b="0" i="0" baseline="0" dirty="0" err="1">
                <a:solidFill>
                  <a:schemeClr val="accent1"/>
                </a:solidFill>
                <a:latin typeface="Arial" charset="0"/>
                <a:ea typeface="Arial" charset="0"/>
                <a:cs typeface="Arial" charset="0"/>
              </a:rPr>
              <a:t>Vizio</a:t>
            </a:r>
            <a:endParaRPr lang="de-DE" sz="3000" b="0" i="0" dirty="0">
              <a:solidFill>
                <a:schemeClr val="accent1"/>
              </a:solidFill>
              <a:latin typeface="Arial" charset="0"/>
              <a:ea typeface="Arial" charset="0"/>
              <a:cs typeface="Arial" charset="0"/>
            </a:endParaRPr>
          </a:p>
        </p:txBody>
      </p:sp>
    </p:spTree>
    <p:extLst>
      <p:ext uri="{BB962C8B-B14F-4D97-AF65-F5344CB8AC3E}">
        <p14:creationId xmlns:p14="http://schemas.microsoft.com/office/powerpoint/2010/main" val="1113204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8775" y="358775"/>
            <a:ext cx="7886700" cy="1325563"/>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358775" y="2084400"/>
            <a:ext cx="8426449" cy="3971781"/>
          </a:xfrm>
          <a:prstGeom prst="rect">
            <a:avLst/>
          </a:prstGeom>
        </p:spPr>
        <p:txBody>
          <a:bodyPr vert="horz" lIns="0" tIns="0" rIns="0" bIns="0" rtlCol="0">
            <a:noAutofit/>
          </a:bodyPr>
          <a:lstStyle/>
          <a:p>
            <a:pPr lvl="0"/>
            <a:r>
              <a:rPr lang="de-DE" dirty="0"/>
              <a:t>Titel</a:t>
            </a:r>
          </a:p>
          <a:p>
            <a:pPr lvl="1"/>
            <a:r>
              <a:rPr lang="de-DE" dirty="0" err="1"/>
              <a:t>Fliesstext</a:t>
            </a:r>
            <a:endParaRPr lang="de-DE" dirty="0"/>
          </a:p>
          <a:p>
            <a:pPr lvl="2"/>
            <a:r>
              <a:rPr lang="de-DE" dirty="0"/>
              <a:t>Aufzählung</a:t>
            </a:r>
          </a:p>
          <a:p>
            <a:pPr lvl="3"/>
            <a:r>
              <a:rPr lang="de-DE" dirty="0"/>
              <a:t>Auszeichnung fett</a:t>
            </a:r>
          </a:p>
          <a:p>
            <a:pPr lvl="4"/>
            <a:r>
              <a:rPr lang="de-DE"/>
              <a:t>Auszeichnung</a:t>
            </a:r>
            <a:endParaRPr lang="de-DE" dirty="0"/>
          </a:p>
        </p:txBody>
      </p:sp>
      <p:sp>
        <p:nvSpPr>
          <p:cNvPr id="4" name="Date Placeholder 3"/>
          <p:cNvSpPr>
            <a:spLocks noGrp="1"/>
          </p:cNvSpPr>
          <p:nvPr>
            <p:ph type="dt" sz="half" idx="2"/>
          </p:nvPr>
        </p:nvSpPr>
        <p:spPr>
          <a:xfrm>
            <a:off x="2572987" y="6602400"/>
            <a:ext cx="2057400" cy="180000"/>
          </a:xfrm>
          <a:prstGeom prst="rect">
            <a:avLst/>
          </a:prstGeom>
        </p:spPr>
        <p:txBody>
          <a:bodyPr vert="horz" lIns="0" tIns="0" rIns="0" bIns="0" rtlCol="0" anchor="t" anchorCtr="0"/>
          <a:lstStyle>
            <a:lvl1pPr algn="l">
              <a:defRPr sz="1000">
                <a:solidFill>
                  <a:schemeClr val="bg1"/>
                </a:solidFill>
              </a:defRPr>
            </a:lvl1pPr>
          </a:lstStyle>
          <a:p>
            <a:endParaRPr lang="de-DE" dirty="0"/>
          </a:p>
        </p:txBody>
      </p:sp>
      <p:sp>
        <p:nvSpPr>
          <p:cNvPr id="5" name="Footer Placeholder 4"/>
          <p:cNvSpPr>
            <a:spLocks noGrp="1"/>
          </p:cNvSpPr>
          <p:nvPr>
            <p:ph type="ftr" sz="quarter" idx="3"/>
          </p:nvPr>
        </p:nvSpPr>
        <p:spPr>
          <a:xfrm>
            <a:off x="358774" y="6601062"/>
            <a:ext cx="2062800" cy="180000"/>
          </a:xfrm>
          <a:prstGeom prst="rect">
            <a:avLst/>
          </a:prstGeom>
        </p:spPr>
        <p:txBody>
          <a:bodyPr vert="horz" lIns="0" tIns="0" rIns="0" bIns="0" rtlCol="0" anchor="t" anchorCtr="0"/>
          <a:lstStyle>
            <a:lvl1pPr algn="l">
              <a:defRPr sz="1000">
                <a:solidFill>
                  <a:schemeClr val="bg1"/>
                </a:solidFill>
              </a:defRPr>
            </a:lvl1pPr>
          </a:lstStyle>
          <a:p>
            <a:r>
              <a:rPr lang="de-DE" dirty="0"/>
              <a:t>Mitgliederversammlung 2016</a:t>
            </a:r>
          </a:p>
        </p:txBody>
      </p:sp>
      <p:sp>
        <p:nvSpPr>
          <p:cNvPr id="6" name="Slide Number Placeholder 5"/>
          <p:cNvSpPr>
            <a:spLocks noGrp="1"/>
          </p:cNvSpPr>
          <p:nvPr>
            <p:ph type="sldNum" sz="quarter" idx="4"/>
          </p:nvPr>
        </p:nvSpPr>
        <p:spPr>
          <a:xfrm>
            <a:off x="8425225" y="6602400"/>
            <a:ext cx="360000" cy="180000"/>
          </a:xfrm>
          <a:prstGeom prst="rect">
            <a:avLst/>
          </a:prstGeom>
        </p:spPr>
        <p:txBody>
          <a:bodyPr vert="horz" lIns="0" tIns="0" rIns="0" bIns="0" rtlCol="0" anchor="t" anchorCtr="0"/>
          <a:lstStyle>
            <a:lvl1pPr algn="r">
              <a:defRPr sz="1000">
                <a:solidFill>
                  <a:schemeClr val="bg1"/>
                </a:solidFill>
              </a:defRPr>
            </a:lvl1pPr>
          </a:lstStyle>
          <a:p>
            <a:fld id="{B8F67835-4743-1E48-AD18-52FDD58D9F22}" type="slidenum">
              <a:rPr lang="de-DE" smtClean="0"/>
              <a:pPr/>
              <a:t>‹Nr.›</a:t>
            </a:fld>
            <a:endParaRPr lang="de-DE" dirty="0"/>
          </a:p>
        </p:txBody>
      </p:sp>
    </p:spTree>
    <p:extLst>
      <p:ext uri="{BB962C8B-B14F-4D97-AF65-F5344CB8AC3E}">
        <p14:creationId xmlns:p14="http://schemas.microsoft.com/office/powerpoint/2010/main" val="2091599160"/>
      </p:ext>
    </p:extLst>
  </p:cSld>
  <p:clrMap bg1="lt1" tx1="dk1" bg2="lt2" tx2="dk2" accent1="accent1" accent2="accent2" accent3="accent3" accent4="accent4" accent5="accent5" accent6="accent6" hlink="hlink" folHlink="folHlink"/>
  <p:sldLayoutIdLst>
    <p:sldLayoutId id="2147483661" r:id="rId1"/>
    <p:sldLayoutId id="2147483668" r:id="rId2"/>
    <p:sldLayoutId id="2147483662" r:id="rId3"/>
    <p:sldLayoutId id="2147483669" r:id="rId4"/>
    <p:sldLayoutId id="2147483667" r:id="rId5"/>
    <p:sldLayoutId id="2147483670" r:id="rId6"/>
    <p:sldLayoutId id="2147483664" r:id="rId7"/>
    <p:sldLayoutId id="2147483665" r:id="rId8"/>
    <p:sldLayoutId id="2147483666" r:id="rId9"/>
    <p:sldLayoutId id="2147483663"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ts val="3000"/>
        </a:lnSpc>
        <a:spcBef>
          <a:spcPts val="0"/>
        </a:spcBef>
        <a:buFont typeface="Arial" panose="020B0604020202020204" pitchFamily="34" charset="0"/>
        <a:buNone/>
        <a:defRPr sz="2000" b="1" i="0" kern="1200">
          <a:solidFill>
            <a:schemeClr val="tx1"/>
          </a:solidFill>
          <a:latin typeface="Arial" charset="0"/>
          <a:ea typeface="Arial" charset="0"/>
          <a:cs typeface="Arial" charset="0"/>
        </a:defRPr>
      </a:lvl1pPr>
      <a:lvl2pPr marL="0" indent="0" algn="l" defTabSz="914400" rtl="0" eaLnBrk="1" latinLnBrk="0" hangingPunct="1">
        <a:lnSpc>
          <a:spcPts val="3000"/>
        </a:lnSpc>
        <a:spcBef>
          <a:spcPts val="0"/>
        </a:spcBef>
        <a:buFont typeface="Arial" panose="020B0604020202020204" pitchFamily="34" charset="0"/>
        <a:buNone/>
        <a:defRPr sz="2000" b="0" i="0" kern="1200">
          <a:solidFill>
            <a:schemeClr val="tx1"/>
          </a:solidFill>
          <a:latin typeface="Arial" charset="0"/>
          <a:ea typeface="Arial" charset="0"/>
          <a:cs typeface="Arial" charset="0"/>
        </a:defRPr>
      </a:lvl2pPr>
      <a:lvl3pPr marL="0" indent="-216000" algn="l" defTabSz="914400" rtl="0" eaLnBrk="1" latinLnBrk="0" hangingPunct="1">
        <a:lnSpc>
          <a:spcPts val="3000"/>
        </a:lnSpc>
        <a:spcBef>
          <a:spcPts val="600"/>
        </a:spcBef>
        <a:buFont typeface="LucidaGrande" charset="0"/>
        <a:buChar char="-"/>
        <a:defRPr sz="2000" b="0" i="0" kern="1200">
          <a:solidFill>
            <a:schemeClr val="tx1"/>
          </a:solidFill>
          <a:latin typeface="Arial" charset="0"/>
          <a:ea typeface="Arial" charset="0"/>
          <a:cs typeface="Arial" charset="0"/>
        </a:defRPr>
      </a:lvl3pPr>
      <a:lvl4pPr marL="0" indent="0" algn="l" defTabSz="914400" rtl="0" eaLnBrk="1" latinLnBrk="0" hangingPunct="1">
        <a:lnSpc>
          <a:spcPts val="3000"/>
        </a:lnSpc>
        <a:spcBef>
          <a:spcPts val="0"/>
        </a:spcBef>
        <a:buFont typeface="Arial" panose="020B0604020202020204" pitchFamily="34" charset="0"/>
        <a:buNone/>
        <a:defRPr sz="2000" b="1" i="0" kern="1200">
          <a:solidFill>
            <a:schemeClr val="accent1"/>
          </a:solidFill>
          <a:latin typeface="Arial" charset="0"/>
          <a:ea typeface="Arial" charset="0"/>
          <a:cs typeface="Arial" charset="0"/>
        </a:defRPr>
      </a:lvl4pPr>
      <a:lvl5pPr marL="0" marR="0" indent="0" algn="l" defTabSz="914400" rtl="0" eaLnBrk="1" fontAlgn="auto" latinLnBrk="0" hangingPunct="1">
        <a:lnSpc>
          <a:spcPts val="3000"/>
        </a:lnSpc>
        <a:spcBef>
          <a:spcPts val="0"/>
        </a:spcBef>
        <a:spcAft>
          <a:spcPts val="0"/>
        </a:spcAft>
        <a:buClrTx/>
        <a:buSzTx/>
        <a:buFont typeface="Arial" panose="020B0604020202020204" pitchFamily="34" charset="0"/>
        <a:buNone/>
        <a:tabLst/>
        <a:defRPr sz="2000" kern="1200">
          <a:solidFill>
            <a:schemeClr val="accent1"/>
          </a:solidFill>
          <a:latin typeface="+mn-lt"/>
          <a:ea typeface="+mn-ea"/>
          <a:cs typeface="+mn-cs"/>
        </a:defRPr>
      </a:lvl5pPr>
      <a:lvl6pPr marL="216000" indent="-457200" algn="l" defTabSz="914400" rtl="0" eaLnBrk="1" latinLnBrk="0" hangingPunct="1">
        <a:lnSpc>
          <a:spcPct val="90000"/>
        </a:lnSpc>
        <a:spcBef>
          <a:spcPts val="800"/>
        </a:spcBef>
        <a:buFont typeface="LucidaGrande" charset="0"/>
        <a:buChar char="-"/>
        <a:defRPr sz="2000" kern="1200">
          <a:solidFill>
            <a:schemeClr val="tx1"/>
          </a:solidFill>
          <a:latin typeface="Arial" charset="0"/>
          <a:ea typeface="Arial" charset="0"/>
          <a:cs typeface="Arial"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26" userDrawn="1">
          <p15:clr>
            <a:srgbClr val="F26B43"/>
          </p15:clr>
        </p15:guide>
        <p15:guide id="3" pos="5534" userDrawn="1">
          <p15:clr>
            <a:srgbClr val="F26B43"/>
          </p15:clr>
        </p15:guide>
        <p15:guide id="5" orient="horz" pos="226" userDrawn="1">
          <p15:clr>
            <a:srgbClr val="F26B43"/>
          </p15:clr>
        </p15:guide>
        <p15:guide id="7" orient="horz" pos="4094" userDrawn="1">
          <p15:clr>
            <a:srgbClr val="F26B43"/>
          </p15:clr>
        </p15:guide>
        <p15:guide id="8" orient="horz" pos="1373" userDrawn="1">
          <p15:clr>
            <a:srgbClr val="F26B43"/>
          </p15:clr>
        </p15:guide>
        <p15:guide id="9" orient="horz" pos="1905" userDrawn="1">
          <p15:clr>
            <a:srgbClr val="F26B43"/>
          </p15:clr>
        </p15:guide>
        <p15:guide id="10"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6.jp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ti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ti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3"/>
          </p:nvPr>
        </p:nvSpPr>
        <p:spPr/>
        <p:txBody>
          <a:bodyPr/>
          <a:lstStyle/>
          <a:p>
            <a:fld id="{B8F67835-4743-1E48-AD18-52FDD58D9F22}" type="slidenum">
              <a:rPr lang="de-DE" smtClean="0"/>
              <a:pPr/>
              <a:t>1</a:t>
            </a:fld>
            <a:endParaRPr lang="de-DE" dirty="0"/>
          </a:p>
        </p:txBody>
      </p:sp>
      <p:sp>
        <p:nvSpPr>
          <p:cNvPr id="6" name="Titel 2">
            <a:extLst>
              <a:ext uri="{FF2B5EF4-FFF2-40B4-BE49-F238E27FC236}">
                <a16:creationId xmlns:a16="http://schemas.microsoft.com/office/drawing/2014/main" id="{4423D258-4824-F3A6-90DF-EAAA4DAF758E}"/>
              </a:ext>
            </a:extLst>
          </p:cNvPr>
          <p:cNvSpPr txBox="1">
            <a:spLocks/>
          </p:cNvSpPr>
          <p:nvPr/>
        </p:nvSpPr>
        <p:spPr>
          <a:xfrm>
            <a:off x="167648" y="2831375"/>
            <a:ext cx="9000000" cy="14283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dirty="0">
                <a:solidFill>
                  <a:schemeClr val="bg1"/>
                </a:solidFill>
              </a:rPr>
              <a:t>Die volkswirtschaftliche Bedeutung</a:t>
            </a:r>
            <a:br>
              <a:rPr lang="de-CH" dirty="0">
                <a:solidFill>
                  <a:schemeClr val="bg1"/>
                </a:solidFill>
              </a:rPr>
            </a:br>
            <a:r>
              <a:rPr lang="de-CH" dirty="0">
                <a:solidFill>
                  <a:schemeClr val="bg1"/>
                </a:solidFill>
              </a:rPr>
              <a:t>der Institutionen des Bündner</a:t>
            </a:r>
            <a:br>
              <a:rPr lang="de-CH" dirty="0">
                <a:solidFill>
                  <a:schemeClr val="bg1"/>
                </a:solidFill>
              </a:rPr>
            </a:br>
            <a:r>
              <a:rPr lang="de-CH" dirty="0">
                <a:solidFill>
                  <a:schemeClr val="bg1"/>
                </a:solidFill>
              </a:rPr>
              <a:t>Spital- und Heimverbands</a:t>
            </a:r>
          </a:p>
          <a:p>
            <a:endParaRPr lang="de-CH" dirty="0">
              <a:solidFill>
                <a:schemeClr val="bg1"/>
              </a:solidFill>
            </a:endParaRPr>
          </a:p>
          <a:p>
            <a:r>
              <a:rPr lang="de-CH" sz="1800" dirty="0">
                <a:solidFill>
                  <a:schemeClr val="bg1"/>
                </a:solidFill>
              </a:rPr>
              <a:t>    28. Juni 2023</a:t>
            </a:r>
          </a:p>
        </p:txBody>
      </p:sp>
    </p:spTree>
    <p:extLst>
      <p:ext uri="{BB962C8B-B14F-4D97-AF65-F5344CB8AC3E}">
        <p14:creationId xmlns:p14="http://schemas.microsoft.com/office/powerpoint/2010/main" val="152501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3"/>
          </p:nvPr>
        </p:nvSpPr>
        <p:spPr/>
        <p:txBody>
          <a:bodyPr/>
          <a:lstStyle/>
          <a:p>
            <a:fld id="{B8F67835-4743-1E48-AD18-52FDD58D9F22}" type="slidenum">
              <a:rPr lang="de-DE" smtClean="0"/>
              <a:pPr/>
              <a:t>10</a:t>
            </a:fld>
            <a:endParaRPr lang="de-DE" dirty="0"/>
          </a:p>
        </p:txBody>
      </p:sp>
      <p:sp>
        <p:nvSpPr>
          <p:cNvPr id="5" name="Titel 1">
            <a:extLst>
              <a:ext uri="{FF2B5EF4-FFF2-40B4-BE49-F238E27FC236}">
                <a16:creationId xmlns:a16="http://schemas.microsoft.com/office/drawing/2014/main" id="{159ADCAB-7B85-CA5E-71B3-1C7F75918024}"/>
              </a:ext>
            </a:extLst>
          </p:cNvPr>
          <p:cNvSpPr txBox="1">
            <a:spLocks/>
          </p:cNvSpPr>
          <p:nvPr/>
        </p:nvSpPr>
        <p:spPr>
          <a:xfrm>
            <a:off x="375624" y="1134114"/>
            <a:ext cx="8490789" cy="67839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sz="2000" b="1" dirty="0"/>
              <a:t>Die BSH-Institutionen als Impulsgeber für die restliche Wirtschaft </a:t>
            </a:r>
            <a:endParaRPr lang="de-CH" sz="2000" b="1" dirty="0">
              <a:solidFill>
                <a:srgbClr val="0091BE"/>
              </a:solidFill>
            </a:endParaRPr>
          </a:p>
        </p:txBody>
      </p:sp>
      <p:sp>
        <p:nvSpPr>
          <p:cNvPr id="2" name="Textfeld 1">
            <a:extLst>
              <a:ext uri="{FF2B5EF4-FFF2-40B4-BE49-F238E27FC236}">
                <a16:creationId xmlns:a16="http://schemas.microsoft.com/office/drawing/2014/main" id="{2B4C6308-070E-E6DD-36AD-2F080FC5E9CE}"/>
              </a:ext>
            </a:extLst>
          </p:cNvPr>
          <p:cNvSpPr txBox="1"/>
          <p:nvPr/>
        </p:nvSpPr>
        <p:spPr>
          <a:xfrm>
            <a:off x="424642" y="1941180"/>
            <a:ext cx="8392751" cy="4616648"/>
          </a:xfrm>
          <a:prstGeom prst="rect">
            <a:avLst/>
          </a:prstGeom>
          <a:noFill/>
        </p:spPr>
        <p:txBody>
          <a:bodyPr wrap="square">
            <a:spAutoFit/>
          </a:bodyPr>
          <a:lstStyle/>
          <a:p>
            <a:pPr marL="285750" indent="-285750">
              <a:spcAft>
                <a:spcPts val="1800"/>
              </a:spcAft>
              <a:buFont typeface="Wingdings" panose="05000000000000000000" pitchFamily="2" charset="2"/>
              <a:buChar char="Ø"/>
            </a:pPr>
            <a:r>
              <a:rPr lang="de-CH" dirty="0">
                <a:latin typeface="+mj-lt"/>
              </a:rPr>
              <a:t>Impulse für die regionale Wirtschaft durch den Kauf von Ausrüstungen (Maschinen, Geräte) oder durch bauliche Massnahmen (Neu-, Um- und Erweiterungsbau von Gebäuden). </a:t>
            </a:r>
          </a:p>
          <a:p>
            <a:pPr marL="285750" indent="-285750">
              <a:spcAft>
                <a:spcPts val="1800"/>
              </a:spcAft>
              <a:buFont typeface="Wingdings" panose="05000000000000000000" pitchFamily="2" charset="2"/>
              <a:buChar char="Ø"/>
            </a:pPr>
            <a:r>
              <a:rPr lang="de-CH" dirty="0">
                <a:latin typeface="+mj-lt"/>
              </a:rPr>
              <a:t>Im Rahmen der Studie wurden Daten zur Investitionstätigkeit der einzelnen Einrichtungen erhoben. (Teilnahmequote: 50%)</a:t>
            </a:r>
          </a:p>
          <a:p>
            <a:pPr marL="285750" indent="-285750">
              <a:spcAft>
                <a:spcPts val="1800"/>
              </a:spcAft>
              <a:buFont typeface="Wingdings" panose="05000000000000000000" pitchFamily="2" charset="2"/>
              <a:buChar char="Ø"/>
            </a:pPr>
            <a:r>
              <a:rPr lang="de-CH" dirty="0">
                <a:latin typeface="+mj-lt"/>
              </a:rPr>
              <a:t>Die an dieser zusätzlichen Umfrage teilnehmenden BSH-Institutionen haben </a:t>
            </a:r>
            <a:r>
              <a:rPr lang="de-CH" b="1" dirty="0">
                <a:solidFill>
                  <a:srgbClr val="FF0000"/>
                </a:solidFill>
                <a:latin typeface="+mj-lt"/>
              </a:rPr>
              <a:t>zwischen 2011 und 2021 Investitionen in Höhe von mehr als einer Mia. CHF </a:t>
            </a:r>
            <a:r>
              <a:rPr lang="de-CH" dirty="0">
                <a:latin typeface="+mj-lt"/>
              </a:rPr>
              <a:t>getätigt und planen </a:t>
            </a:r>
            <a:r>
              <a:rPr lang="de-CH" b="1" dirty="0">
                <a:solidFill>
                  <a:srgbClr val="FF0000"/>
                </a:solidFill>
                <a:latin typeface="+mj-lt"/>
              </a:rPr>
              <a:t>für die kommenden 10 Jahre ein Investitions-volumen von rund 1.2 Mia. CHF</a:t>
            </a:r>
            <a:r>
              <a:rPr lang="de-CH" dirty="0">
                <a:latin typeface="+mj-lt"/>
              </a:rPr>
              <a:t>. </a:t>
            </a:r>
          </a:p>
          <a:p>
            <a:pPr marL="285750" indent="-285750">
              <a:spcAft>
                <a:spcPts val="1800"/>
              </a:spcAft>
              <a:buFont typeface="Wingdings" panose="05000000000000000000" pitchFamily="2" charset="2"/>
              <a:buChar char="Ø"/>
            </a:pPr>
            <a:r>
              <a:rPr lang="de-CH" dirty="0">
                <a:latin typeface="+mj-lt"/>
              </a:rPr>
              <a:t>Modellberechnungen ergeben, dass damit im Kanton Graubünden über die kommenden 10 Jahre eine Wertschöpfung von rund 484 Mio. CHF verbunden </a:t>
            </a:r>
            <a:br>
              <a:rPr lang="de-CH" dirty="0">
                <a:latin typeface="+mj-lt"/>
              </a:rPr>
            </a:br>
            <a:r>
              <a:rPr lang="de-CH" dirty="0">
                <a:latin typeface="+mj-lt"/>
              </a:rPr>
              <a:t>sein wird (zu Preisen von 2021). </a:t>
            </a:r>
          </a:p>
          <a:p>
            <a:pPr marL="285750" indent="-285750">
              <a:buFont typeface="Wingdings" panose="05000000000000000000" pitchFamily="2" charset="2"/>
              <a:buChar char="Ø"/>
            </a:pPr>
            <a:endParaRPr lang="de-CH" dirty="0">
              <a:latin typeface="+mj-lt"/>
            </a:endParaRPr>
          </a:p>
        </p:txBody>
      </p:sp>
      <p:sp>
        <p:nvSpPr>
          <p:cNvPr id="4" name="CasellaDiTesto 15">
            <a:extLst>
              <a:ext uri="{FF2B5EF4-FFF2-40B4-BE49-F238E27FC236}">
                <a16:creationId xmlns:a16="http://schemas.microsoft.com/office/drawing/2014/main" id="{337700D7-78EF-4DA8-CC25-2269BED5A44E}"/>
              </a:ext>
            </a:extLst>
          </p:cNvPr>
          <p:cNvSpPr txBox="1"/>
          <p:nvPr/>
        </p:nvSpPr>
        <p:spPr>
          <a:xfrm>
            <a:off x="6945445" y="6058230"/>
            <a:ext cx="2094042" cy="415498"/>
          </a:xfrm>
          <a:prstGeom prst="rect">
            <a:avLst/>
          </a:prstGeom>
          <a:noFill/>
        </p:spPr>
        <p:txBody>
          <a:bodyPr wrap="square" rtlCol="0">
            <a:spAutoFit/>
          </a:bodyPr>
          <a:lstStyle/>
          <a:p>
            <a:pPr marL="180975" indent="-180975">
              <a:tabLst>
                <a:tab pos="180975" algn="l"/>
              </a:tabLst>
            </a:pPr>
            <a:endParaRPr lang="de-CH" sz="1100" dirty="0">
              <a:solidFill>
                <a:srgbClr val="3C4650"/>
              </a:solidFill>
            </a:endParaRPr>
          </a:p>
          <a:p>
            <a:pPr marL="447675" indent="-447675">
              <a:tabLst>
                <a:tab pos="447675" algn="l"/>
              </a:tabLst>
            </a:pPr>
            <a:r>
              <a:rPr lang="de-CH" sz="1000" dirty="0"/>
              <a:t>Quellen: BAK Economics, BSH</a:t>
            </a:r>
          </a:p>
        </p:txBody>
      </p:sp>
    </p:spTree>
    <p:extLst>
      <p:ext uri="{BB962C8B-B14F-4D97-AF65-F5344CB8AC3E}">
        <p14:creationId xmlns:p14="http://schemas.microsoft.com/office/powerpoint/2010/main" val="60236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3"/>
          </p:nvPr>
        </p:nvSpPr>
        <p:spPr/>
        <p:txBody>
          <a:bodyPr/>
          <a:lstStyle/>
          <a:p>
            <a:fld id="{B8F67835-4743-1E48-AD18-52FDD58D9F22}" type="slidenum">
              <a:rPr lang="de-DE" smtClean="0"/>
              <a:pPr/>
              <a:t>11</a:t>
            </a:fld>
            <a:endParaRPr lang="de-DE" dirty="0"/>
          </a:p>
        </p:txBody>
      </p:sp>
      <p:sp>
        <p:nvSpPr>
          <p:cNvPr id="5" name="Titel 1">
            <a:extLst>
              <a:ext uri="{FF2B5EF4-FFF2-40B4-BE49-F238E27FC236}">
                <a16:creationId xmlns:a16="http://schemas.microsoft.com/office/drawing/2014/main" id="{159ADCAB-7B85-CA5E-71B3-1C7F75918024}"/>
              </a:ext>
            </a:extLst>
          </p:cNvPr>
          <p:cNvSpPr txBox="1">
            <a:spLocks/>
          </p:cNvSpPr>
          <p:nvPr/>
        </p:nvSpPr>
        <p:spPr>
          <a:xfrm>
            <a:off x="375625" y="1207593"/>
            <a:ext cx="8229600" cy="67839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sz="2400" b="1" dirty="0"/>
              <a:t>Die BSH-Institutionen in der Region</a:t>
            </a:r>
            <a:endParaRPr lang="de-CH" sz="4000" b="1" dirty="0">
              <a:solidFill>
                <a:srgbClr val="0091BE"/>
              </a:solidFill>
            </a:endParaRPr>
          </a:p>
        </p:txBody>
      </p:sp>
      <p:pic>
        <p:nvPicPr>
          <p:cNvPr id="14" name="Grafik 13">
            <a:extLst>
              <a:ext uri="{FF2B5EF4-FFF2-40B4-BE49-F238E27FC236}">
                <a16:creationId xmlns:a16="http://schemas.microsoft.com/office/drawing/2014/main" id="{A7E0FF20-626D-2948-00E9-EBC70F23B391}"/>
              </a:ext>
            </a:extLst>
          </p:cNvPr>
          <p:cNvPicPr>
            <a:picLocks noChangeAspect="1"/>
          </p:cNvPicPr>
          <p:nvPr/>
        </p:nvPicPr>
        <p:blipFill>
          <a:blip r:embed="rId3"/>
          <a:stretch>
            <a:fillRect/>
          </a:stretch>
        </p:blipFill>
        <p:spPr>
          <a:xfrm>
            <a:off x="5855323" y="3762609"/>
            <a:ext cx="1803629" cy="1887798"/>
          </a:xfrm>
          <a:prstGeom prst="rect">
            <a:avLst/>
          </a:prstGeom>
        </p:spPr>
      </p:pic>
      <p:pic>
        <p:nvPicPr>
          <p:cNvPr id="15" name="Grafik 14">
            <a:extLst>
              <a:ext uri="{FF2B5EF4-FFF2-40B4-BE49-F238E27FC236}">
                <a16:creationId xmlns:a16="http://schemas.microsoft.com/office/drawing/2014/main" id="{926F9AA1-2F4D-DE7E-2145-E4D314B6039A}"/>
              </a:ext>
            </a:extLst>
          </p:cNvPr>
          <p:cNvPicPr>
            <a:picLocks noChangeAspect="1"/>
          </p:cNvPicPr>
          <p:nvPr/>
        </p:nvPicPr>
        <p:blipFill>
          <a:blip r:embed="rId4"/>
          <a:stretch>
            <a:fillRect/>
          </a:stretch>
        </p:blipFill>
        <p:spPr>
          <a:xfrm>
            <a:off x="1594940" y="3935907"/>
            <a:ext cx="1504950" cy="1714500"/>
          </a:xfrm>
          <a:prstGeom prst="rect">
            <a:avLst/>
          </a:prstGeom>
        </p:spPr>
      </p:pic>
      <p:pic>
        <p:nvPicPr>
          <p:cNvPr id="4" name="Grafik 3" descr="Ein Bild, das Text, Schrift, Screenshot, weiß enthält.&#10;&#10;Automatisch generierte Beschreibung">
            <a:extLst>
              <a:ext uri="{FF2B5EF4-FFF2-40B4-BE49-F238E27FC236}">
                <a16:creationId xmlns:a16="http://schemas.microsoft.com/office/drawing/2014/main" id="{1E6B40D7-7A32-8849-E5CB-FA453C93DF79}"/>
              </a:ext>
            </a:extLst>
          </p:cNvPr>
          <p:cNvPicPr>
            <a:picLocks noChangeAspect="1"/>
          </p:cNvPicPr>
          <p:nvPr/>
        </p:nvPicPr>
        <p:blipFill>
          <a:blip r:embed="rId5"/>
          <a:stretch>
            <a:fillRect/>
          </a:stretch>
        </p:blipFill>
        <p:spPr>
          <a:xfrm>
            <a:off x="721497" y="1961133"/>
            <a:ext cx="7690514" cy="1363150"/>
          </a:xfrm>
          <a:prstGeom prst="rect">
            <a:avLst/>
          </a:prstGeom>
        </p:spPr>
      </p:pic>
    </p:spTree>
    <p:extLst>
      <p:ext uri="{BB962C8B-B14F-4D97-AF65-F5344CB8AC3E}">
        <p14:creationId xmlns:p14="http://schemas.microsoft.com/office/powerpoint/2010/main" val="157563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3"/>
          </p:nvPr>
        </p:nvSpPr>
        <p:spPr/>
        <p:txBody>
          <a:bodyPr/>
          <a:lstStyle/>
          <a:p>
            <a:fld id="{B8F67835-4743-1E48-AD18-52FDD58D9F22}" type="slidenum">
              <a:rPr lang="de-DE" smtClean="0"/>
              <a:pPr/>
              <a:t>12</a:t>
            </a:fld>
            <a:endParaRPr lang="de-DE" dirty="0"/>
          </a:p>
        </p:txBody>
      </p:sp>
      <p:sp>
        <p:nvSpPr>
          <p:cNvPr id="5" name="Titel 1">
            <a:extLst>
              <a:ext uri="{FF2B5EF4-FFF2-40B4-BE49-F238E27FC236}">
                <a16:creationId xmlns:a16="http://schemas.microsoft.com/office/drawing/2014/main" id="{159ADCAB-7B85-CA5E-71B3-1C7F75918024}"/>
              </a:ext>
            </a:extLst>
          </p:cNvPr>
          <p:cNvSpPr txBox="1">
            <a:spLocks/>
          </p:cNvSpPr>
          <p:nvPr/>
        </p:nvSpPr>
        <p:spPr>
          <a:xfrm>
            <a:off x="375625" y="1207593"/>
            <a:ext cx="8229600" cy="67839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sz="2400" b="1" dirty="0"/>
              <a:t>Die BSH-Institutionen als Arbeitgeber in der Region</a:t>
            </a:r>
            <a:endParaRPr lang="de-CH" sz="4000" b="1" dirty="0">
              <a:solidFill>
                <a:srgbClr val="0091BE"/>
              </a:solidFill>
            </a:endParaRPr>
          </a:p>
        </p:txBody>
      </p:sp>
      <p:sp>
        <p:nvSpPr>
          <p:cNvPr id="7" name="CasellaDiTesto 15">
            <a:extLst>
              <a:ext uri="{FF2B5EF4-FFF2-40B4-BE49-F238E27FC236}">
                <a16:creationId xmlns:a16="http://schemas.microsoft.com/office/drawing/2014/main" id="{9AF7CFB1-C6A4-297C-7044-946BDFA25E2A}"/>
              </a:ext>
            </a:extLst>
          </p:cNvPr>
          <p:cNvSpPr txBox="1"/>
          <p:nvPr/>
        </p:nvSpPr>
        <p:spPr>
          <a:xfrm>
            <a:off x="3490276" y="1546790"/>
            <a:ext cx="3992335" cy="538609"/>
          </a:xfrm>
          <a:prstGeom prst="rect">
            <a:avLst/>
          </a:prstGeom>
          <a:noFill/>
        </p:spPr>
        <p:txBody>
          <a:bodyPr wrap="square" rtlCol="0">
            <a:spAutoFit/>
          </a:bodyPr>
          <a:lstStyle/>
          <a:p>
            <a:pPr marL="180975" indent="-180975">
              <a:tabLst>
                <a:tab pos="180975" algn="l"/>
              </a:tabLst>
            </a:pPr>
            <a:endParaRPr lang="de-CH" sz="1100" dirty="0">
              <a:solidFill>
                <a:srgbClr val="3C4650"/>
              </a:solidFill>
            </a:endParaRPr>
          </a:p>
          <a:p>
            <a:pPr marL="447675" indent="-447675">
              <a:tabLst>
                <a:tab pos="447675" algn="l"/>
              </a:tabLst>
            </a:pPr>
            <a:r>
              <a:rPr lang="de-CH" dirty="0"/>
              <a:t>Anzahl Beschäftigte</a:t>
            </a:r>
          </a:p>
        </p:txBody>
      </p:sp>
      <p:sp>
        <p:nvSpPr>
          <p:cNvPr id="92" name="CasellaDiTesto 15">
            <a:extLst>
              <a:ext uri="{FF2B5EF4-FFF2-40B4-BE49-F238E27FC236}">
                <a16:creationId xmlns:a16="http://schemas.microsoft.com/office/drawing/2014/main" id="{EB405055-8DB4-5730-BB7F-864A0B0BD6BE}"/>
              </a:ext>
            </a:extLst>
          </p:cNvPr>
          <p:cNvSpPr txBox="1"/>
          <p:nvPr/>
        </p:nvSpPr>
        <p:spPr>
          <a:xfrm>
            <a:off x="6814301" y="6001213"/>
            <a:ext cx="1970924" cy="415498"/>
          </a:xfrm>
          <a:prstGeom prst="rect">
            <a:avLst/>
          </a:prstGeom>
          <a:noFill/>
        </p:spPr>
        <p:txBody>
          <a:bodyPr wrap="square" rtlCol="0">
            <a:spAutoFit/>
          </a:bodyPr>
          <a:lstStyle/>
          <a:p>
            <a:pPr marL="180975" indent="-180975">
              <a:tabLst>
                <a:tab pos="180975" algn="l"/>
              </a:tabLst>
            </a:pPr>
            <a:endParaRPr lang="de-CH" sz="1100" dirty="0">
              <a:solidFill>
                <a:srgbClr val="3C4650"/>
              </a:solidFill>
            </a:endParaRPr>
          </a:p>
          <a:p>
            <a:pPr marL="447675" indent="-447675">
              <a:tabLst>
                <a:tab pos="447675" algn="l"/>
              </a:tabLst>
            </a:pPr>
            <a:r>
              <a:rPr lang="de-CH" sz="1000" dirty="0"/>
              <a:t>Quellen: BAK Economics, BFS</a:t>
            </a:r>
          </a:p>
        </p:txBody>
      </p:sp>
      <p:graphicFrame>
        <p:nvGraphicFramePr>
          <p:cNvPr id="2" name="Grafico 1">
            <a:extLst>
              <a:ext uri="{FF2B5EF4-FFF2-40B4-BE49-F238E27FC236}">
                <a16:creationId xmlns:a16="http://schemas.microsoft.com/office/drawing/2014/main" id="{18062BCE-BC7F-47C6-964B-F911986858FB}"/>
              </a:ext>
            </a:extLst>
          </p:cNvPr>
          <p:cNvGraphicFramePr>
            <a:graphicFrameLocks/>
          </p:cNvGraphicFramePr>
          <p:nvPr>
            <p:extLst>
              <p:ext uri="{D42A27DB-BD31-4B8C-83A1-F6EECF244321}">
                <p14:modId xmlns:p14="http://schemas.microsoft.com/office/powerpoint/2010/main" val="764284987"/>
              </p:ext>
            </p:extLst>
          </p:nvPr>
        </p:nvGraphicFramePr>
        <p:xfrm>
          <a:off x="1385492" y="2019281"/>
          <a:ext cx="6589601" cy="43675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3303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3"/>
          </p:nvPr>
        </p:nvSpPr>
        <p:spPr/>
        <p:txBody>
          <a:bodyPr/>
          <a:lstStyle/>
          <a:p>
            <a:fld id="{B8F67835-4743-1E48-AD18-52FDD58D9F22}" type="slidenum">
              <a:rPr lang="de-DE" smtClean="0"/>
              <a:pPr/>
              <a:t>13</a:t>
            </a:fld>
            <a:endParaRPr lang="de-DE" dirty="0"/>
          </a:p>
        </p:txBody>
      </p:sp>
      <p:sp>
        <p:nvSpPr>
          <p:cNvPr id="5" name="Titel 1">
            <a:extLst>
              <a:ext uri="{FF2B5EF4-FFF2-40B4-BE49-F238E27FC236}">
                <a16:creationId xmlns:a16="http://schemas.microsoft.com/office/drawing/2014/main" id="{159ADCAB-7B85-CA5E-71B3-1C7F75918024}"/>
              </a:ext>
            </a:extLst>
          </p:cNvPr>
          <p:cNvSpPr txBox="1">
            <a:spLocks/>
          </p:cNvSpPr>
          <p:nvPr/>
        </p:nvSpPr>
        <p:spPr>
          <a:xfrm>
            <a:off x="375625" y="1207593"/>
            <a:ext cx="8229600" cy="67839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sz="2400" b="1" dirty="0"/>
              <a:t>Die BSH-Institutionen als Arbeitgeber in der Region</a:t>
            </a:r>
            <a:endParaRPr lang="de-CH" sz="4000" b="1" dirty="0">
              <a:solidFill>
                <a:srgbClr val="0091BE"/>
              </a:solidFill>
            </a:endParaRPr>
          </a:p>
        </p:txBody>
      </p:sp>
      <p:sp>
        <p:nvSpPr>
          <p:cNvPr id="92" name="CasellaDiTesto 15">
            <a:extLst>
              <a:ext uri="{FF2B5EF4-FFF2-40B4-BE49-F238E27FC236}">
                <a16:creationId xmlns:a16="http://schemas.microsoft.com/office/drawing/2014/main" id="{EB405055-8DB4-5730-BB7F-864A0B0BD6BE}"/>
              </a:ext>
            </a:extLst>
          </p:cNvPr>
          <p:cNvSpPr txBox="1"/>
          <p:nvPr/>
        </p:nvSpPr>
        <p:spPr>
          <a:xfrm>
            <a:off x="6814301" y="6001213"/>
            <a:ext cx="1970924" cy="415498"/>
          </a:xfrm>
          <a:prstGeom prst="rect">
            <a:avLst/>
          </a:prstGeom>
          <a:noFill/>
        </p:spPr>
        <p:txBody>
          <a:bodyPr wrap="square" rtlCol="0">
            <a:spAutoFit/>
          </a:bodyPr>
          <a:lstStyle/>
          <a:p>
            <a:pPr marL="180975" indent="-180975">
              <a:tabLst>
                <a:tab pos="180975" algn="l"/>
              </a:tabLst>
            </a:pPr>
            <a:endParaRPr lang="de-CH" sz="1100" dirty="0">
              <a:solidFill>
                <a:srgbClr val="3C4650"/>
              </a:solidFill>
            </a:endParaRPr>
          </a:p>
          <a:p>
            <a:pPr marL="447675" indent="-447675">
              <a:tabLst>
                <a:tab pos="447675" algn="l"/>
              </a:tabLst>
            </a:pPr>
            <a:r>
              <a:rPr lang="de-CH" sz="1000" dirty="0"/>
              <a:t>Quellen: BAK Economics, BFS</a:t>
            </a:r>
          </a:p>
        </p:txBody>
      </p:sp>
      <p:graphicFrame>
        <p:nvGraphicFramePr>
          <p:cNvPr id="2" name="Grafico 4">
            <a:extLst>
              <a:ext uri="{FF2B5EF4-FFF2-40B4-BE49-F238E27FC236}">
                <a16:creationId xmlns:a16="http://schemas.microsoft.com/office/drawing/2014/main" id="{E32FF6DC-48F5-4269-AF00-4204FEA29557}"/>
              </a:ext>
            </a:extLst>
          </p:cNvPr>
          <p:cNvGraphicFramePr>
            <a:graphicFrameLocks/>
          </p:cNvGraphicFramePr>
          <p:nvPr>
            <p:extLst>
              <p:ext uri="{D42A27DB-BD31-4B8C-83A1-F6EECF244321}">
                <p14:modId xmlns:p14="http://schemas.microsoft.com/office/powerpoint/2010/main" val="422216146"/>
              </p:ext>
            </p:extLst>
          </p:nvPr>
        </p:nvGraphicFramePr>
        <p:xfrm>
          <a:off x="2233817" y="1503920"/>
          <a:ext cx="5835829" cy="5278480"/>
        </p:xfrm>
        <a:graphic>
          <a:graphicData uri="http://schemas.openxmlformats.org/drawingml/2006/chart">
            <c:chart xmlns:c="http://schemas.openxmlformats.org/drawingml/2006/chart" xmlns:r="http://schemas.openxmlformats.org/officeDocument/2006/relationships" r:id="rId3"/>
          </a:graphicData>
        </a:graphic>
      </p:graphicFrame>
      <p:sp>
        <p:nvSpPr>
          <p:cNvPr id="4" name="CasellaDiTesto 15">
            <a:extLst>
              <a:ext uri="{FF2B5EF4-FFF2-40B4-BE49-F238E27FC236}">
                <a16:creationId xmlns:a16="http://schemas.microsoft.com/office/drawing/2014/main" id="{5B03D1DE-5337-341D-309C-188499281AAC}"/>
              </a:ext>
            </a:extLst>
          </p:cNvPr>
          <p:cNvSpPr txBox="1"/>
          <p:nvPr/>
        </p:nvSpPr>
        <p:spPr>
          <a:xfrm>
            <a:off x="195624" y="1719305"/>
            <a:ext cx="2526803" cy="538609"/>
          </a:xfrm>
          <a:prstGeom prst="rect">
            <a:avLst/>
          </a:prstGeom>
          <a:noFill/>
        </p:spPr>
        <p:txBody>
          <a:bodyPr wrap="square" rtlCol="0">
            <a:spAutoFit/>
          </a:bodyPr>
          <a:lstStyle/>
          <a:p>
            <a:pPr marL="180975" indent="-180975">
              <a:tabLst>
                <a:tab pos="180975" algn="l"/>
              </a:tabLst>
            </a:pPr>
            <a:endParaRPr lang="de-CH" sz="1100" dirty="0">
              <a:solidFill>
                <a:srgbClr val="3C4650"/>
              </a:solidFill>
            </a:endParaRPr>
          </a:p>
          <a:p>
            <a:pPr marL="447675" indent="-447675">
              <a:tabLst>
                <a:tab pos="447675" algn="l"/>
              </a:tabLst>
            </a:pPr>
            <a:r>
              <a:rPr lang="de-CH" dirty="0"/>
              <a:t>Anzahl Beschäftigte</a:t>
            </a:r>
          </a:p>
        </p:txBody>
      </p:sp>
    </p:spTree>
    <p:extLst>
      <p:ext uri="{BB962C8B-B14F-4D97-AF65-F5344CB8AC3E}">
        <p14:creationId xmlns:p14="http://schemas.microsoft.com/office/powerpoint/2010/main" val="2577780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3"/>
          </p:nvPr>
        </p:nvSpPr>
        <p:spPr/>
        <p:txBody>
          <a:bodyPr/>
          <a:lstStyle/>
          <a:p>
            <a:fld id="{B8F67835-4743-1E48-AD18-52FDD58D9F22}" type="slidenum">
              <a:rPr lang="de-DE" smtClean="0"/>
              <a:pPr/>
              <a:t>14</a:t>
            </a:fld>
            <a:endParaRPr lang="de-DE" dirty="0"/>
          </a:p>
        </p:txBody>
      </p:sp>
      <p:sp>
        <p:nvSpPr>
          <p:cNvPr id="5" name="Titel 1">
            <a:extLst>
              <a:ext uri="{FF2B5EF4-FFF2-40B4-BE49-F238E27FC236}">
                <a16:creationId xmlns:a16="http://schemas.microsoft.com/office/drawing/2014/main" id="{159ADCAB-7B85-CA5E-71B3-1C7F75918024}"/>
              </a:ext>
            </a:extLst>
          </p:cNvPr>
          <p:cNvSpPr txBox="1">
            <a:spLocks/>
          </p:cNvSpPr>
          <p:nvPr/>
        </p:nvSpPr>
        <p:spPr>
          <a:xfrm>
            <a:off x="375624" y="1207593"/>
            <a:ext cx="8605089" cy="67839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sz="2400" b="1" dirty="0"/>
              <a:t>Die BSH-Institutionen als Wirtschaftsfaktor in der Region</a:t>
            </a:r>
            <a:endParaRPr lang="de-CH" sz="4000" b="1" dirty="0">
              <a:solidFill>
                <a:srgbClr val="0091BE"/>
              </a:solidFill>
            </a:endParaRPr>
          </a:p>
        </p:txBody>
      </p:sp>
      <p:sp>
        <p:nvSpPr>
          <p:cNvPr id="26" name="Freihandform: Form 25">
            <a:extLst>
              <a:ext uri="{FF2B5EF4-FFF2-40B4-BE49-F238E27FC236}">
                <a16:creationId xmlns:a16="http://schemas.microsoft.com/office/drawing/2014/main" id="{69AF61AA-895C-0CDE-C173-8942176D89EC}"/>
              </a:ext>
            </a:extLst>
          </p:cNvPr>
          <p:cNvSpPr/>
          <p:nvPr/>
        </p:nvSpPr>
        <p:spPr>
          <a:xfrm>
            <a:off x="2014435" y="2092331"/>
            <a:ext cx="5141376" cy="4406894"/>
          </a:xfrm>
          <a:custGeom>
            <a:avLst/>
            <a:gdLst>
              <a:gd name="connsiteX0" fmla="*/ -1757 w 5141376"/>
              <a:gd name="connsiteY0" fmla="*/ -135 h 4406894"/>
              <a:gd name="connsiteX1" fmla="*/ 5139620 w 5141376"/>
              <a:gd name="connsiteY1" fmla="*/ -135 h 4406894"/>
              <a:gd name="connsiteX2" fmla="*/ 5139620 w 5141376"/>
              <a:gd name="connsiteY2" fmla="*/ 4406760 h 4406894"/>
              <a:gd name="connsiteX3" fmla="*/ -1757 w 5141376"/>
              <a:gd name="connsiteY3" fmla="*/ 4406760 h 4406894"/>
            </a:gdLst>
            <a:ahLst/>
            <a:cxnLst>
              <a:cxn ang="0">
                <a:pos x="connsiteX0" y="connsiteY0"/>
              </a:cxn>
              <a:cxn ang="0">
                <a:pos x="connsiteX1" y="connsiteY1"/>
              </a:cxn>
              <a:cxn ang="0">
                <a:pos x="connsiteX2" y="connsiteY2"/>
              </a:cxn>
              <a:cxn ang="0">
                <a:pos x="connsiteX3" y="connsiteY3"/>
              </a:cxn>
            </a:cxnLst>
            <a:rect l="l" t="t" r="r" b="b"/>
            <a:pathLst>
              <a:path w="5141376" h="4406894">
                <a:moveTo>
                  <a:pt x="-1757" y="-135"/>
                </a:moveTo>
                <a:lnTo>
                  <a:pt x="5139620" y="-135"/>
                </a:lnTo>
                <a:lnTo>
                  <a:pt x="5139620" y="4406760"/>
                </a:lnTo>
                <a:lnTo>
                  <a:pt x="-1757" y="4406760"/>
                </a:lnTo>
                <a:close/>
              </a:path>
            </a:pathLst>
          </a:custGeom>
          <a:solidFill>
            <a:srgbClr val="FFFFFF"/>
          </a:solidFill>
          <a:ln w="13350" cap="flat">
            <a:noFill/>
            <a:prstDash val="solid"/>
            <a:miter/>
          </a:ln>
        </p:spPr>
        <p:txBody>
          <a:bodyPr rtlCol="0" anchor="ctr"/>
          <a:lstStyle/>
          <a:p>
            <a:endParaRPr lang="de-CH"/>
          </a:p>
        </p:txBody>
      </p:sp>
      <p:sp>
        <p:nvSpPr>
          <p:cNvPr id="29" name="CasellaDiTesto 15">
            <a:extLst>
              <a:ext uri="{FF2B5EF4-FFF2-40B4-BE49-F238E27FC236}">
                <a16:creationId xmlns:a16="http://schemas.microsoft.com/office/drawing/2014/main" id="{6224F4A2-71EE-79E9-DB3F-107BFC9CB3D1}"/>
              </a:ext>
            </a:extLst>
          </p:cNvPr>
          <p:cNvSpPr txBox="1"/>
          <p:nvPr/>
        </p:nvSpPr>
        <p:spPr>
          <a:xfrm>
            <a:off x="2637064" y="1796102"/>
            <a:ext cx="4163786" cy="369332"/>
          </a:xfrm>
          <a:prstGeom prst="rect">
            <a:avLst/>
          </a:prstGeom>
          <a:noFill/>
        </p:spPr>
        <p:txBody>
          <a:bodyPr wrap="square" rtlCol="0">
            <a:spAutoFit/>
          </a:bodyPr>
          <a:lstStyle/>
          <a:p>
            <a:pPr marL="447675" indent="-447675">
              <a:tabLst>
                <a:tab pos="447675" algn="l"/>
              </a:tabLst>
            </a:pPr>
            <a:r>
              <a:rPr lang="de-CH" dirty="0"/>
              <a:t>Bruttowertschöpfung in Mio. CHF</a:t>
            </a:r>
          </a:p>
        </p:txBody>
      </p:sp>
      <p:sp>
        <p:nvSpPr>
          <p:cNvPr id="92" name="CasellaDiTesto 15">
            <a:extLst>
              <a:ext uri="{FF2B5EF4-FFF2-40B4-BE49-F238E27FC236}">
                <a16:creationId xmlns:a16="http://schemas.microsoft.com/office/drawing/2014/main" id="{EB405055-8DB4-5730-BB7F-864A0B0BD6BE}"/>
              </a:ext>
            </a:extLst>
          </p:cNvPr>
          <p:cNvSpPr txBox="1"/>
          <p:nvPr/>
        </p:nvSpPr>
        <p:spPr>
          <a:xfrm>
            <a:off x="7009789" y="5975832"/>
            <a:ext cx="1970924" cy="415498"/>
          </a:xfrm>
          <a:prstGeom prst="rect">
            <a:avLst/>
          </a:prstGeom>
          <a:noFill/>
        </p:spPr>
        <p:txBody>
          <a:bodyPr wrap="square" rtlCol="0">
            <a:spAutoFit/>
          </a:bodyPr>
          <a:lstStyle/>
          <a:p>
            <a:pPr marL="180975" indent="-180975">
              <a:tabLst>
                <a:tab pos="180975" algn="l"/>
              </a:tabLst>
            </a:pPr>
            <a:endParaRPr lang="de-CH" sz="1100" dirty="0">
              <a:solidFill>
                <a:srgbClr val="3C4650"/>
              </a:solidFill>
            </a:endParaRPr>
          </a:p>
          <a:p>
            <a:pPr marL="447675" indent="-447675">
              <a:tabLst>
                <a:tab pos="447675" algn="l"/>
              </a:tabLst>
            </a:pPr>
            <a:r>
              <a:rPr lang="de-CH" sz="1000" dirty="0"/>
              <a:t>Quellen: BAK Economics, BFS</a:t>
            </a:r>
          </a:p>
        </p:txBody>
      </p:sp>
      <p:graphicFrame>
        <p:nvGraphicFramePr>
          <p:cNvPr id="2" name="Grafico 2">
            <a:extLst>
              <a:ext uri="{FF2B5EF4-FFF2-40B4-BE49-F238E27FC236}">
                <a16:creationId xmlns:a16="http://schemas.microsoft.com/office/drawing/2014/main" id="{6EF056D2-3DBE-4099-B237-EA6C7418A39E}"/>
              </a:ext>
            </a:extLst>
          </p:cNvPr>
          <p:cNvGraphicFramePr>
            <a:graphicFrameLocks/>
          </p:cNvGraphicFramePr>
          <p:nvPr>
            <p:extLst>
              <p:ext uri="{D42A27DB-BD31-4B8C-83A1-F6EECF244321}">
                <p14:modId xmlns:p14="http://schemas.microsoft.com/office/powerpoint/2010/main" val="4287992295"/>
              </p:ext>
            </p:extLst>
          </p:nvPr>
        </p:nvGraphicFramePr>
        <p:xfrm>
          <a:off x="1355271" y="1980768"/>
          <a:ext cx="6995673" cy="45184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82298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3"/>
          </p:nvPr>
        </p:nvSpPr>
        <p:spPr/>
        <p:txBody>
          <a:bodyPr/>
          <a:lstStyle/>
          <a:p>
            <a:fld id="{B8F67835-4743-1E48-AD18-52FDD58D9F22}" type="slidenum">
              <a:rPr lang="de-DE" smtClean="0"/>
              <a:pPr/>
              <a:t>15</a:t>
            </a:fld>
            <a:endParaRPr lang="de-DE" dirty="0"/>
          </a:p>
        </p:txBody>
      </p:sp>
      <p:sp>
        <p:nvSpPr>
          <p:cNvPr id="5" name="Titel 1">
            <a:extLst>
              <a:ext uri="{FF2B5EF4-FFF2-40B4-BE49-F238E27FC236}">
                <a16:creationId xmlns:a16="http://schemas.microsoft.com/office/drawing/2014/main" id="{159ADCAB-7B85-CA5E-71B3-1C7F75918024}"/>
              </a:ext>
            </a:extLst>
          </p:cNvPr>
          <p:cNvSpPr txBox="1">
            <a:spLocks/>
          </p:cNvSpPr>
          <p:nvPr/>
        </p:nvSpPr>
        <p:spPr>
          <a:xfrm>
            <a:off x="375625" y="1207593"/>
            <a:ext cx="8507118" cy="67839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sz="2400" b="1" dirty="0"/>
              <a:t>Die BSH-Institutionen als Wirtschaftsfaktor in der Region</a:t>
            </a:r>
            <a:endParaRPr lang="de-CH" sz="4000" b="1" dirty="0">
              <a:solidFill>
                <a:srgbClr val="0091BE"/>
              </a:solidFill>
            </a:endParaRPr>
          </a:p>
        </p:txBody>
      </p:sp>
      <p:sp>
        <p:nvSpPr>
          <p:cNvPr id="92" name="CasellaDiTesto 15">
            <a:extLst>
              <a:ext uri="{FF2B5EF4-FFF2-40B4-BE49-F238E27FC236}">
                <a16:creationId xmlns:a16="http://schemas.microsoft.com/office/drawing/2014/main" id="{EB405055-8DB4-5730-BB7F-864A0B0BD6BE}"/>
              </a:ext>
            </a:extLst>
          </p:cNvPr>
          <p:cNvSpPr txBox="1"/>
          <p:nvPr/>
        </p:nvSpPr>
        <p:spPr>
          <a:xfrm>
            <a:off x="6814301" y="6001213"/>
            <a:ext cx="1970924" cy="415498"/>
          </a:xfrm>
          <a:prstGeom prst="rect">
            <a:avLst/>
          </a:prstGeom>
          <a:noFill/>
        </p:spPr>
        <p:txBody>
          <a:bodyPr wrap="square" rtlCol="0">
            <a:spAutoFit/>
          </a:bodyPr>
          <a:lstStyle/>
          <a:p>
            <a:pPr marL="180975" indent="-180975">
              <a:tabLst>
                <a:tab pos="180975" algn="l"/>
              </a:tabLst>
            </a:pPr>
            <a:endParaRPr lang="de-CH" sz="1100" dirty="0">
              <a:solidFill>
                <a:srgbClr val="3C4650"/>
              </a:solidFill>
            </a:endParaRPr>
          </a:p>
          <a:p>
            <a:pPr marL="447675" indent="-447675">
              <a:tabLst>
                <a:tab pos="447675" algn="l"/>
              </a:tabLst>
            </a:pPr>
            <a:r>
              <a:rPr lang="de-CH" sz="1000" dirty="0"/>
              <a:t>Quellen: BAK Economics, BFS</a:t>
            </a:r>
          </a:p>
        </p:txBody>
      </p:sp>
      <p:graphicFrame>
        <p:nvGraphicFramePr>
          <p:cNvPr id="6" name="Grafico 5">
            <a:extLst>
              <a:ext uri="{FF2B5EF4-FFF2-40B4-BE49-F238E27FC236}">
                <a16:creationId xmlns:a16="http://schemas.microsoft.com/office/drawing/2014/main" id="{556FCE20-3084-48F5-8078-DE31CEAC4A27}"/>
              </a:ext>
            </a:extLst>
          </p:cNvPr>
          <p:cNvGraphicFramePr>
            <a:graphicFrameLocks/>
          </p:cNvGraphicFramePr>
          <p:nvPr>
            <p:extLst>
              <p:ext uri="{D42A27DB-BD31-4B8C-83A1-F6EECF244321}">
                <p14:modId xmlns:p14="http://schemas.microsoft.com/office/powerpoint/2010/main" val="1869831646"/>
              </p:ext>
            </p:extLst>
          </p:nvPr>
        </p:nvGraphicFramePr>
        <p:xfrm>
          <a:off x="509128" y="1789368"/>
          <a:ext cx="5789317" cy="4918093"/>
        </p:xfrm>
        <a:graphic>
          <a:graphicData uri="http://schemas.openxmlformats.org/drawingml/2006/chart">
            <c:chart xmlns:c="http://schemas.openxmlformats.org/drawingml/2006/chart" xmlns:r="http://schemas.openxmlformats.org/officeDocument/2006/relationships" r:id="rId3"/>
          </a:graphicData>
        </a:graphic>
      </p:graphicFrame>
      <p:sp>
        <p:nvSpPr>
          <p:cNvPr id="7" name="CasellaDiTesto 15">
            <a:extLst>
              <a:ext uri="{FF2B5EF4-FFF2-40B4-BE49-F238E27FC236}">
                <a16:creationId xmlns:a16="http://schemas.microsoft.com/office/drawing/2014/main" id="{E5CB5E10-6122-2F2E-0FAA-0AA8B2EFF88F}"/>
              </a:ext>
            </a:extLst>
          </p:cNvPr>
          <p:cNvSpPr txBox="1"/>
          <p:nvPr/>
        </p:nvSpPr>
        <p:spPr>
          <a:xfrm>
            <a:off x="4629184" y="1789368"/>
            <a:ext cx="4163786" cy="369332"/>
          </a:xfrm>
          <a:prstGeom prst="rect">
            <a:avLst/>
          </a:prstGeom>
          <a:noFill/>
        </p:spPr>
        <p:txBody>
          <a:bodyPr wrap="square" rtlCol="0">
            <a:spAutoFit/>
          </a:bodyPr>
          <a:lstStyle/>
          <a:p>
            <a:pPr marL="447675" indent="-447675">
              <a:tabLst>
                <a:tab pos="447675" algn="l"/>
              </a:tabLst>
            </a:pPr>
            <a:r>
              <a:rPr lang="de-CH" dirty="0"/>
              <a:t>Bruttowertschöpfung in Mio. CHF</a:t>
            </a:r>
          </a:p>
        </p:txBody>
      </p:sp>
    </p:spTree>
    <p:extLst>
      <p:ext uri="{BB962C8B-B14F-4D97-AF65-F5344CB8AC3E}">
        <p14:creationId xmlns:p14="http://schemas.microsoft.com/office/powerpoint/2010/main" val="2265353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3"/>
          </p:nvPr>
        </p:nvSpPr>
        <p:spPr/>
        <p:txBody>
          <a:bodyPr/>
          <a:lstStyle/>
          <a:p>
            <a:fld id="{B8F67835-4743-1E48-AD18-52FDD58D9F22}" type="slidenum">
              <a:rPr lang="de-DE" smtClean="0"/>
              <a:pPr/>
              <a:t>16</a:t>
            </a:fld>
            <a:endParaRPr lang="de-DE" dirty="0"/>
          </a:p>
        </p:txBody>
      </p:sp>
      <p:sp>
        <p:nvSpPr>
          <p:cNvPr id="5" name="Titel 1">
            <a:extLst>
              <a:ext uri="{FF2B5EF4-FFF2-40B4-BE49-F238E27FC236}">
                <a16:creationId xmlns:a16="http://schemas.microsoft.com/office/drawing/2014/main" id="{159ADCAB-7B85-CA5E-71B3-1C7F75918024}"/>
              </a:ext>
            </a:extLst>
          </p:cNvPr>
          <p:cNvSpPr txBox="1">
            <a:spLocks/>
          </p:cNvSpPr>
          <p:nvPr/>
        </p:nvSpPr>
        <p:spPr>
          <a:xfrm>
            <a:off x="375624" y="1207593"/>
            <a:ext cx="8490789" cy="67839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sz="2000" b="1" dirty="0"/>
              <a:t>Die BSH-Institutionen als Impulsgeber für die restliche Wirtschaft </a:t>
            </a:r>
            <a:endParaRPr lang="de-CH" sz="2000" b="1" dirty="0">
              <a:solidFill>
                <a:srgbClr val="0091BE"/>
              </a:solidFill>
            </a:endParaRPr>
          </a:p>
        </p:txBody>
      </p:sp>
      <p:sp>
        <p:nvSpPr>
          <p:cNvPr id="14" name="Textfeld 13">
            <a:extLst>
              <a:ext uri="{FF2B5EF4-FFF2-40B4-BE49-F238E27FC236}">
                <a16:creationId xmlns:a16="http://schemas.microsoft.com/office/drawing/2014/main" id="{14BFFA84-1B3B-AC71-AE66-952E579D594B}"/>
              </a:ext>
            </a:extLst>
          </p:cNvPr>
          <p:cNvSpPr txBox="1"/>
          <p:nvPr/>
        </p:nvSpPr>
        <p:spPr>
          <a:xfrm rot="969018">
            <a:off x="5124842" y="3936002"/>
            <a:ext cx="3231673" cy="2246769"/>
          </a:xfrm>
          <a:prstGeom prst="rect">
            <a:avLst/>
          </a:prstGeom>
          <a:noFill/>
        </p:spPr>
        <p:txBody>
          <a:bodyPr wrap="square">
            <a:spAutoFit/>
          </a:bodyPr>
          <a:lstStyle/>
          <a:p>
            <a:pPr algn="l"/>
            <a:r>
              <a:rPr lang="de-DE" sz="1400" b="1" i="0" dirty="0">
                <a:effectLst/>
                <a:latin typeface="ObjektivMk2"/>
              </a:rPr>
              <a:t>Neubau OP Trakt </a:t>
            </a:r>
            <a:r>
              <a:rPr lang="de-DE" sz="1400" b="1" i="0" dirty="0" err="1">
                <a:effectLst/>
                <a:latin typeface="ObjektivMk2"/>
              </a:rPr>
              <a:t>Ospidal</a:t>
            </a:r>
            <a:r>
              <a:rPr lang="de-DE" sz="1400" b="1" i="0" dirty="0">
                <a:effectLst/>
                <a:latin typeface="ObjektivMk2"/>
              </a:rPr>
              <a:t> Scuol</a:t>
            </a:r>
          </a:p>
          <a:p>
            <a:pPr algn="l"/>
            <a:r>
              <a:rPr lang="de-DE" sz="1400" b="0" i="0" dirty="0">
                <a:effectLst/>
              </a:rPr>
              <a:t>Das </a:t>
            </a:r>
            <a:r>
              <a:rPr lang="de-DE" sz="1400" b="0" i="0" dirty="0" err="1">
                <a:effectLst/>
              </a:rPr>
              <a:t>Ospidal</a:t>
            </a:r>
            <a:r>
              <a:rPr lang="de-DE" sz="1400" b="0" i="0" dirty="0">
                <a:effectLst/>
              </a:rPr>
              <a:t> in Scuol ist als Infrastruktur und Gebäude immer weiter gewachsen und ist durch verschiedene Bauepochen geprägt. Im Rahmen der Planung hat sich mit der Zeit das Ziel entwickelt, diese „Tradition“ auch für das aktuelle Bauvorhaben eines Operationstrakts weiterzuführen.</a:t>
            </a:r>
          </a:p>
        </p:txBody>
      </p:sp>
      <p:pic>
        <p:nvPicPr>
          <p:cNvPr id="16" name="Grafik 15">
            <a:extLst>
              <a:ext uri="{FF2B5EF4-FFF2-40B4-BE49-F238E27FC236}">
                <a16:creationId xmlns:a16="http://schemas.microsoft.com/office/drawing/2014/main" id="{31116169-89B6-A726-6E74-780BD2EAE6FA}"/>
              </a:ext>
            </a:extLst>
          </p:cNvPr>
          <p:cNvPicPr>
            <a:picLocks noChangeAspect="1"/>
          </p:cNvPicPr>
          <p:nvPr/>
        </p:nvPicPr>
        <p:blipFill>
          <a:blip r:embed="rId3"/>
          <a:stretch>
            <a:fillRect/>
          </a:stretch>
        </p:blipFill>
        <p:spPr>
          <a:xfrm>
            <a:off x="826497" y="3932126"/>
            <a:ext cx="3552144" cy="2567096"/>
          </a:xfrm>
          <a:prstGeom prst="rect">
            <a:avLst/>
          </a:prstGeom>
        </p:spPr>
      </p:pic>
      <p:pic>
        <p:nvPicPr>
          <p:cNvPr id="22" name="Grafik 21">
            <a:extLst>
              <a:ext uri="{FF2B5EF4-FFF2-40B4-BE49-F238E27FC236}">
                <a16:creationId xmlns:a16="http://schemas.microsoft.com/office/drawing/2014/main" id="{BE0EE318-ADA4-00B0-0C98-1DCF64BE5D49}"/>
              </a:ext>
            </a:extLst>
          </p:cNvPr>
          <p:cNvPicPr>
            <a:picLocks noChangeAspect="1"/>
          </p:cNvPicPr>
          <p:nvPr/>
        </p:nvPicPr>
        <p:blipFill>
          <a:blip r:embed="rId4"/>
          <a:stretch>
            <a:fillRect/>
          </a:stretch>
        </p:blipFill>
        <p:spPr>
          <a:xfrm rot="20952189">
            <a:off x="386639" y="1894086"/>
            <a:ext cx="3913414" cy="2174710"/>
          </a:xfrm>
          <a:prstGeom prst="rect">
            <a:avLst/>
          </a:prstGeom>
        </p:spPr>
      </p:pic>
      <p:pic>
        <p:nvPicPr>
          <p:cNvPr id="24" name="Grafik 23">
            <a:extLst>
              <a:ext uri="{FF2B5EF4-FFF2-40B4-BE49-F238E27FC236}">
                <a16:creationId xmlns:a16="http://schemas.microsoft.com/office/drawing/2014/main" id="{3FB2DF73-747B-803E-4E97-E6ECDDD11409}"/>
              </a:ext>
            </a:extLst>
          </p:cNvPr>
          <p:cNvPicPr>
            <a:picLocks noChangeAspect="1"/>
          </p:cNvPicPr>
          <p:nvPr/>
        </p:nvPicPr>
        <p:blipFill>
          <a:blip r:embed="rId5"/>
          <a:stretch>
            <a:fillRect/>
          </a:stretch>
        </p:blipFill>
        <p:spPr>
          <a:xfrm>
            <a:off x="4717851" y="1617695"/>
            <a:ext cx="4246600" cy="1811305"/>
          </a:xfrm>
          <a:prstGeom prst="rect">
            <a:avLst/>
          </a:prstGeom>
        </p:spPr>
      </p:pic>
    </p:spTree>
    <p:extLst>
      <p:ext uri="{BB962C8B-B14F-4D97-AF65-F5344CB8AC3E}">
        <p14:creationId xmlns:p14="http://schemas.microsoft.com/office/powerpoint/2010/main" val="1321232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3"/>
          </p:nvPr>
        </p:nvSpPr>
        <p:spPr/>
        <p:txBody>
          <a:bodyPr/>
          <a:lstStyle/>
          <a:p>
            <a:fld id="{B8F67835-4743-1E48-AD18-52FDD58D9F22}" type="slidenum">
              <a:rPr lang="de-DE" smtClean="0"/>
              <a:pPr/>
              <a:t>17</a:t>
            </a:fld>
            <a:endParaRPr lang="de-DE" dirty="0"/>
          </a:p>
        </p:txBody>
      </p:sp>
      <p:sp>
        <p:nvSpPr>
          <p:cNvPr id="5" name="Titel 1">
            <a:extLst>
              <a:ext uri="{FF2B5EF4-FFF2-40B4-BE49-F238E27FC236}">
                <a16:creationId xmlns:a16="http://schemas.microsoft.com/office/drawing/2014/main" id="{159ADCAB-7B85-CA5E-71B3-1C7F75918024}"/>
              </a:ext>
            </a:extLst>
          </p:cNvPr>
          <p:cNvSpPr txBox="1">
            <a:spLocks/>
          </p:cNvSpPr>
          <p:nvPr/>
        </p:nvSpPr>
        <p:spPr>
          <a:xfrm>
            <a:off x="375625" y="1207593"/>
            <a:ext cx="8229600" cy="67839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sz="4000" dirty="0"/>
              <a:t>Fazit</a:t>
            </a:r>
            <a:endParaRPr lang="de-CH" sz="4000" dirty="0">
              <a:solidFill>
                <a:srgbClr val="0091BE"/>
              </a:solidFill>
            </a:endParaRPr>
          </a:p>
        </p:txBody>
      </p:sp>
      <p:sp>
        <p:nvSpPr>
          <p:cNvPr id="4" name="Textplatzhalter 3">
            <a:extLst>
              <a:ext uri="{FF2B5EF4-FFF2-40B4-BE49-F238E27FC236}">
                <a16:creationId xmlns:a16="http://schemas.microsoft.com/office/drawing/2014/main" id="{F4D4127F-B9EC-3CDF-1A50-2F4BFAD1460A}"/>
              </a:ext>
            </a:extLst>
          </p:cNvPr>
          <p:cNvSpPr>
            <a:spLocks noGrp="1"/>
          </p:cNvSpPr>
          <p:nvPr>
            <p:ph type="body" sz="quarter" idx="10"/>
          </p:nvPr>
        </p:nvSpPr>
        <p:spPr/>
        <p:txBody>
          <a:bodyPr/>
          <a:lstStyle/>
          <a:p>
            <a:pPr marL="457200" indent="-457200">
              <a:lnSpc>
                <a:spcPct val="90000"/>
              </a:lnSpc>
              <a:spcBef>
                <a:spcPct val="0"/>
              </a:spcBef>
              <a:spcAft>
                <a:spcPts val="1200"/>
              </a:spcAft>
              <a:buFont typeface="Wingdings" panose="05000000000000000000" pitchFamily="2" charset="2"/>
              <a:buChar char="Ø"/>
            </a:pPr>
            <a:r>
              <a:rPr lang="de-DE" sz="2800" b="0" dirty="0">
                <a:latin typeface="+mj-lt"/>
                <a:ea typeface="+mj-ea"/>
                <a:cs typeface="+mj-cs"/>
              </a:rPr>
              <a:t>Das Gesundheits- und Sozialwesen ist ein wichtiger Wirtschaftsfaktor in allen Regionen Graubündens.</a:t>
            </a:r>
          </a:p>
          <a:p>
            <a:pPr marL="457200" indent="-457200">
              <a:lnSpc>
                <a:spcPct val="90000"/>
              </a:lnSpc>
              <a:spcBef>
                <a:spcPct val="0"/>
              </a:spcBef>
              <a:spcAft>
                <a:spcPts val="1200"/>
              </a:spcAft>
              <a:buFont typeface="Wingdings" panose="05000000000000000000" pitchFamily="2" charset="2"/>
              <a:buChar char="Ø"/>
            </a:pPr>
            <a:r>
              <a:rPr lang="de-DE" sz="2800" b="0" dirty="0">
                <a:latin typeface="+mj-lt"/>
                <a:ea typeface="+mj-ea"/>
                <a:cs typeface="+mj-cs"/>
              </a:rPr>
              <a:t>Es schafft Arbeitsplätze </a:t>
            </a:r>
            <a:r>
              <a:rPr lang="de-DE" sz="2800" b="0">
                <a:latin typeface="+mj-lt"/>
                <a:ea typeface="+mj-ea"/>
                <a:cs typeface="+mj-cs"/>
              </a:rPr>
              <a:t>und generiert Wertschöpfung </a:t>
            </a:r>
            <a:r>
              <a:rPr lang="de-DE" sz="2800" b="0" dirty="0">
                <a:latin typeface="+mj-lt"/>
                <a:ea typeface="+mj-ea"/>
                <a:cs typeface="+mj-cs"/>
              </a:rPr>
              <a:t>auch in peripheren Regionen.</a:t>
            </a:r>
          </a:p>
          <a:p>
            <a:pPr marL="457200" indent="-457200">
              <a:lnSpc>
                <a:spcPct val="90000"/>
              </a:lnSpc>
              <a:spcBef>
                <a:spcPct val="0"/>
              </a:spcBef>
              <a:spcAft>
                <a:spcPts val="1200"/>
              </a:spcAft>
              <a:buFont typeface="Wingdings" panose="05000000000000000000" pitchFamily="2" charset="2"/>
              <a:buChar char="Ø"/>
            </a:pPr>
            <a:r>
              <a:rPr lang="de-DE" sz="2800" b="0" dirty="0">
                <a:latin typeface="+mj-lt"/>
                <a:ea typeface="+mj-ea"/>
                <a:cs typeface="+mj-cs"/>
              </a:rPr>
              <a:t>Es ist Impulsgeber für die regionale Wirtschaft und schafft positive </a:t>
            </a:r>
            <a:r>
              <a:rPr lang="de-DE" sz="2800" b="0" dirty="0" err="1">
                <a:latin typeface="+mj-lt"/>
                <a:ea typeface="+mj-ea"/>
                <a:cs typeface="+mj-cs"/>
              </a:rPr>
              <a:t>Spillover</a:t>
            </a:r>
            <a:r>
              <a:rPr lang="de-DE" sz="2800" b="0" dirty="0">
                <a:latin typeface="+mj-lt"/>
                <a:ea typeface="+mj-ea"/>
                <a:cs typeface="+mj-cs"/>
              </a:rPr>
              <a:t>-Effekte für andere Branchen.</a:t>
            </a:r>
            <a:endParaRPr lang="de-CH" sz="2800" b="0" dirty="0">
              <a:latin typeface="+mj-lt"/>
              <a:ea typeface="+mj-ea"/>
              <a:cs typeface="+mj-cs"/>
            </a:endParaRPr>
          </a:p>
        </p:txBody>
      </p:sp>
    </p:spTree>
    <p:extLst>
      <p:ext uri="{BB962C8B-B14F-4D97-AF65-F5344CB8AC3E}">
        <p14:creationId xmlns:p14="http://schemas.microsoft.com/office/powerpoint/2010/main" val="339550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3"/>
          </p:nvPr>
        </p:nvSpPr>
        <p:spPr/>
        <p:txBody>
          <a:bodyPr/>
          <a:lstStyle/>
          <a:p>
            <a:fld id="{B8F67835-4743-1E48-AD18-52FDD58D9F22}" type="slidenum">
              <a:rPr lang="de-DE" smtClean="0"/>
              <a:pPr/>
              <a:t>18</a:t>
            </a:fld>
            <a:endParaRPr lang="de-DE" dirty="0"/>
          </a:p>
        </p:txBody>
      </p:sp>
      <p:sp>
        <p:nvSpPr>
          <p:cNvPr id="5" name="Titel 1">
            <a:extLst>
              <a:ext uri="{FF2B5EF4-FFF2-40B4-BE49-F238E27FC236}">
                <a16:creationId xmlns:a16="http://schemas.microsoft.com/office/drawing/2014/main" id="{159ADCAB-7B85-CA5E-71B3-1C7F75918024}"/>
              </a:ext>
            </a:extLst>
          </p:cNvPr>
          <p:cNvSpPr txBox="1">
            <a:spLocks/>
          </p:cNvSpPr>
          <p:nvPr/>
        </p:nvSpPr>
        <p:spPr>
          <a:xfrm>
            <a:off x="358775" y="2513879"/>
            <a:ext cx="8426450" cy="67839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CH" sz="5400" dirty="0">
                <a:solidFill>
                  <a:srgbClr val="C00000"/>
                </a:solidFill>
              </a:rPr>
              <a:t>Danke für Ihre Aufmerksamkeit</a:t>
            </a:r>
          </a:p>
        </p:txBody>
      </p:sp>
    </p:spTree>
    <p:extLst>
      <p:ext uri="{BB962C8B-B14F-4D97-AF65-F5344CB8AC3E}">
        <p14:creationId xmlns:p14="http://schemas.microsoft.com/office/powerpoint/2010/main" val="213173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57206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3"/>
          </p:nvPr>
        </p:nvSpPr>
        <p:spPr/>
        <p:txBody>
          <a:bodyPr/>
          <a:lstStyle/>
          <a:p>
            <a:fld id="{B8F67835-4743-1E48-AD18-52FDD58D9F22}" type="slidenum">
              <a:rPr lang="de-DE" smtClean="0"/>
              <a:pPr/>
              <a:t>2</a:t>
            </a:fld>
            <a:endParaRPr lang="de-DE" dirty="0"/>
          </a:p>
        </p:txBody>
      </p:sp>
      <p:sp>
        <p:nvSpPr>
          <p:cNvPr id="5" name="Titel 1">
            <a:extLst>
              <a:ext uri="{FF2B5EF4-FFF2-40B4-BE49-F238E27FC236}">
                <a16:creationId xmlns:a16="http://schemas.microsoft.com/office/drawing/2014/main" id="{159ADCAB-7B85-CA5E-71B3-1C7F75918024}"/>
              </a:ext>
            </a:extLst>
          </p:cNvPr>
          <p:cNvSpPr txBox="1">
            <a:spLocks/>
          </p:cNvSpPr>
          <p:nvPr/>
        </p:nvSpPr>
        <p:spPr>
          <a:xfrm>
            <a:off x="375625" y="1207593"/>
            <a:ext cx="8229600" cy="67839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sz="4000" dirty="0"/>
              <a:t>Gesundheitskosten – ein medialer Dauerbrenner</a:t>
            </a:r>
            <a:endParaRPr lang="de-CH" sz="4000" dirty="0">
              <a:solidFill>
                <a:srgbClr val="0091BE"/>
              </a:solidFill>
            </a:endParaRPr>
          </a:p>
        </p:txBody>
      </p:sp>
      <p:grpSp>
        <p:nvGrpSpPr>
          <p:cNvPr id="6" name="Gruppieren 5">
            <a:extLst>
              <a:ext uri="{FF2B5EF4-FFF2-40B4-BE49-F238E27FC236}">
                <a16:creationId xmlns:a16="http://schemas.microsoft.com/office/drawing/2014/main" id="{33C94E7C-16FB-F5B4-4C00-7F05D3C113F6}"/>
              </a:ext>
            </a:extLst>
          </p:cNvPr>
          <p:cNvGrpSpPr/>
          <p:nvPr/>
        </p:nvGrpSpPr>
        <p:grpSpPr>
          <a:xfrm rot="20950941">
            <a:off x="608700" y="2592167"/>
            <a:ext cx="3100664" cy="3648504"/>
            <a:chOff x="4366936" y="1466850"/>
            <a:chExt cx="3100664" cy="3648504"/>
          </a:xfrm>
        </p:grpSpPr>
        <p:pic>
          <p:nvPicPr>
            <p:cNvPr id="7" name="Grafik 6">
              <a:extLst>
                <a:ext uri="{FF2B5EF4-FFF2-40B4-BE49-F238E27FC236}">
                  <a16:creationId xmlns:a16="http://schemas.microsoft.com/office/drawing/2014/main" id="{5B86DC5D-4752-FB2E-DACA-71B5E7A98B26}"/>
                </a:ext>
              </a:extLst>
            </p:cNvPr>
            <p:cNvPicPr>
              <a:picLocks noChangeAspect="1"/>
            </p:cNvPicPr>
            <p:nvPr/>
          </p:nvPicPr>
          <p:blipFill>
            <a:blip r:embed="rId3"/>
            <a:stretch>
              <a:fillRect/>
            </a:stretch>
          </p:blipFill>
          <p:spPr>
            <a:xfrm>
              <a:off x="4366936" y="1466850"/>
              <a:ext cx="3100664" cy="3648504"/>
            </a:xfrm>
            <a:prstGeom prst="rect">
              <a:avLst/>
            </a:prstGeom>
          </p:spPr>
        </p:pic>
        <p:sp>
          <p:nvSpPr>
            <p:cNvPr id="9" name="Textplatzhalter 2">
              <a:extLst>
                <a:ext uri="{FF2B5EF4-FFF2-40B4-BE49-F238E27FC236}">
                  <a16:creationId xmlns:a16="http://schemas.microsoft.com/office/drawing/2014/main" id="{761D23B4-F063-DE76-4B76-C9776DCA1AF1}"/>
                </a:ext>
              </a:extLst>
            </p:cNvPr>
            <p:cNvSpPr txBox="1">
              <a:spLocks/>
            </p:cNvSpPr>
            <p:nvPr/>
          </p:nvSpPr>
          <p:spPr>
            <a:xfrm>
              <a:off x="4501424" y="4848225"/>
              <a:ext cx="1489801" cy="190969"/>
            </a:xfrm>
            <a:prstGeom prst="rect">
              <a:avLst/>
            </a:prstGeom>
          </p:spPr>
          <p:txBody>
            <a:bodyPr vert="horz" lIns="0" tIns="45720" rIns="0" bIns="45720" rtlCol="0" anchor="b">
              <a:noAutofit/>
            </a:bodyPr>
            <a:lstStyle>
              <a:lvl1pPr marL="0" indent="0" algn="l" defTabSz="914400" rtl="0" eaLnBrk="1" latinLnBrk="0" hangingPunct="1">
                <a:lnSpc>
                  <a:spcPct val="100000"/>
                </a:lnSpc>
                <a:spcBef>
                  <a:spcPts val="0"/>
                </a:spcBef>
                <a:spcAft>
                  <a:spcPts val="600"/>
                </a:spcAft>
                <a:buFont typeface="Wingdings" panose="05000000000000000000" pitchFamily="2" charset="2"/>
                <a:buNone/>
                <a:defRPr lang="de-DE" sz="1400" kern="1200">
                  <a:solidFill>
                    <a:schemeClr val="tx1"/>
                  </a:solidFill>
                  <a:latin typeface="+mn-lt"/>
                  <a:ea typeface="+mn-ea"/>
                  <a:cs typeface="+mn-cs"/>
                </a:defRPr>
              </a:lvl1pPr>
              <a:lvl2pPr marL="628650" indent="-268288" algn="l" defTabSz="914400" rtl="0" eaLnBrk="1" latinLnBrk="0" hangingPunct="1">
                <a:lnSpc>
                  <a:spcPct val="100000"/>
                </a:lnSpc>
                <a:spcBef>
                  <a:spcPts val="500"/>
                </a:spcBef>
                <a:spcAft>
                  <a:spcPts val="600"/>
                </a:spcAft>
                <a:buFont typeface="Wingdings" panose="05000000000000000000" pitchFamily="2" charset="2"/>
                <a:buChar char="§"/>
                <a:defRPr lang="de-DE" sz="1800" kern="1200" dirty="0" smtClean="0">
                  <a:solidFill>
                    <a:schemeClr val="tx1"/>
                  </a:solidFill>
                  <a:latin typeface="+mn-lt"/>
                  <a:ea typeface="+mn-ea"/>
                  <a:cs typeface="+mn-cs"/>
                </a:defRPr>
              </a:lvl2pPr>
              <a:lvl3pPr marL="895350" indent="-266700" algn="l" defTabSz="914400" rtl="0" eaLnBrk="1" latinLnBrk="0" hangingPunct="1">
                <a:lnSpc>
                  <a:spcPct val="100000"/>
                </a:lnSpc>
                <a:spcBef>
                  <a:spcPts val="500"/>
                </a:spcBef>
                <a:spcAft>
                  <a:spcPts val="600"/>
                </a:spcAft>
                <a:buFont typeface="Wingdings" panose="05000000000000000000" pitchFamily="2" charset="2"/>
                <a:buChar char="§"/>
                <a:defRPr lang="de-DE" sz="1800" kern="1200" dirty="0" smtClean="0">
                  <a:solidFill>
                    <a:schemeClr val="tx1"/>
                  </a:solidFill>
                  <a:latin typeface="+mn-lt"/>
                  <a:ea typeface="+mn-ea"/>
                  <a:cs typeface="+mn-cs"/>
                </a:defRPr>
              </a:lvl3pPr>
              <a:lvl4pPr marL="1163638" indent="-268288" algn="l" defTabSz="914400" rtl="0" eaLnBrk="1" latinLnBrk="0" hangingPunct="1">
                <a:lnSpc>
                  <a:spcPct val="100000"/>
                </a:lnSpc>
                <a:spcBef>
                  <a:spcPts val="500"/>
                </a:spcBef>
                <a:spcAft>
                  <a:spcPts val="600"/>
                </a:spcAft>
                <a:buFont typeface="Wingdings" panose="05000000000000000000" pitchFamily="2" charset="2"/>
                <a:buChar char="§"/>
                <a:defRPr lang="de-DE" sz="1600" kern="1200" dirty="0" smtClean="0">
                  <a:solidFill>
                    <a:schemeClr val="tx1"/>
                  </a:solidFill>
                  <a:latin typeface="+mn-lt"/>
                  <a:ea typeface="+mn-ea"/>
                  <a:cs typeface="+mn-cs"/>
                </a:defRPr>
              </a:lvl4pPr>
              <a:lvl5pPr marL="1431925" indent="-268288" algn="l" defTabSz="914400" rtl="0" eaLnBrk="1" latinLnBrk="0" hangingPunct="1">
                <a:lnSpc>
                  <a:spcPct val="100000"/>
                </a:lnSpc>
                <a:spcBef>
                  <a:spcPts val="500"/>
                </a:spcBef>
                <a:spcAft>
                  <a:spcPts val="600"/>
                </a:spcAft>
                <a:buFont typeface="Wingdings" panose="05000000000000000000" pitchFamily="2" charset="2"/>
                <a:buChar char="§"/>
                <a:defRPr lang="de-CH"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sz="800" dirty="0"/>
                <a:t>Quelle: tagblatt.ch, 26.04.2022</a:t>
              </a:r>
            </a:p>
          </p:txBody>
        </p:sp>
      </p:grpSp>
      <p:grpSp>
        <p:nvGrpSpPr>
          <p:cNvPr id="10" name="Gruppieren 9">
            <a:extLst>
              <a:ext uri="{FF2B5EF4-FFF2-40B4-BE49-F238E27FC236}">
                <a16:creationId xmlns:a16="http://schemas.microsoft.com/office/drawing/2014/main" id="{75A2A081-8036-B7E5-7D67-1585ABB04A94}"/>
              </a:ext>
            </a:extLst>
          </p:cNvPr>
          <p:cNvGrpSpPr/>
          <p:nvPr/>
        </p:nvGrpSpPr>
        <p:grpSpPr>
          <a:xfrm rot="489813">
            <a:off x="6125040" y="2550484"/>
            <a:ext cx="2390183" cy="3073400"/>
            <a:chOff x="4327847" y="1943569"/>
            <a:chExt cx="2390183" cy="3073400"/>
          </a:xfrm>
        </p:grpSpPr>
        <p:pic>
          <p:nvPicPr>
            <p:cNvPr id="11" name="Grafik 10">
              <a:extLst>
                <a:ext uri="{FF2B5EF4-FFF2-40B4-BE49-F238E27FC236}">
                  <a16:creationId xmlns:a16="http://schemas.microsoft.com/office/drawing/2014/main" id="{91BA3EAC-4222-6A53-66BD-685F45ACFC2A}"/>
                </a:ext>
              </a:extLst>
            </p:cNvPr>
            <p:cNvPicPr>
              <a:picLocks noChangeAspect="1"/>
            </p:cNvPicPr>
            <p:nvPr/>
          </p:nvPicPr>
          <p:blipFill>
            <a:blip r:embed="rId4"/>
            <a:stretch>
              <a:fillRect/>
            </a:stretch>
          </p:blipFill>
          <p:spPr>
            <a:xfrm>
              <a:off x="4327847" y="1943569"/>
              <a:ext cx="2390183" cy="3048000"/>
            </a:xfrm>
            <a:prstGeom prst="rect">
              <a:avLst/>
            </a:prstGeom>
          </p:spPr>
        </p:pic>
        <p:sp>
          <p:nvSpPr>
            <p:cNvPr id="12" name="Textplatzhalter 2">
              <a:extLst>
                <a:ext uri="{FF2B5EF4-FFF2-40B4-BE49-F238E27FC236}">
                  <a16:creationId xmlns:a16="http://schemas.microsoft.com/office/drawing/2014/main" id="{D6671DCE-07FA-2CA4-CD69-3479335B3A52}"/>
                </a:ext>
              </a:extLst>
            </p:cNvPr>
            <p:cNvSpPr txBox="1">
              <a:spLocks/>
            </p:cNvSpPr>
            <p:nvPr/>
          </p:nvSpPr>
          <p:spPr>
            <a:xfrm>
              <a:off x="5448300" y="4800600"/>
              <a:ext cx="1269730" cy="216369"/>
            </a:xfrm>
            <a:prstGeom prst="rect">
              <a:avLst/>
            </a:prstGeom>
          </p:spPr>
          <p:txBody>
            <a:bodyPr vert="horz" lIns="0" tIns="45720" rIns="0" bIns="45720" rtlCol="0" anchor="b">
              <a:noAutofit/>
            </a:bodyPr>
            <a:lstStyle>
              <a:lvl1pPr marL="0" indent="0" algn="l" defTabSz="914400" rtl="0" eaLnBrk="1" latinLnBrk="0" hangingPunct="1">
                <a:lnSpc>
                  <a:spcPct val="100000"/>
                </a:lnSpc>
                <a:spcBef>
                  <a:spcPts val="0"/>
                </a:spcBef>
                <a:spcAft>
                  <a:spcPts val="600"/>
                </a:spcAft>
                <a:buFont typeface="Wingdings" panose="05000000000000000000" pitchFamily="2" charset="2"/>
                <a:buNone/>
                <a:defRPr lang="de-DE" sz="1400" kern="1200">
                  <a:solidFill>
                    <a:schemeClr val="tx1"/>
                  </a:solidFill>
                  <a:latin typeface="+mn-lt"/>
                  <a:ea typeface="+mn-ea"/>
                  <a:cs typeface="+mn-cs"/>
                </a:defRPr>
              </a:lvl1pPr>
              <a:lvl2pPr marL="628650" indent="-268288" algn="l" defTabSz="914400" rtl="0" eaLnBrk="1" latinLnBrk="0" hangingPunct="1">
                <a:lnSpc>
                  <a:spcPct val="100000"/>
                </a:lnSpc>
                <a:spcBef>
                  <a:spcPts val="500"/>
                </a:spcBef>
                <a:spcAft>
                  <a:spcPts val="600"/>
                </a:spcAft>
                <a:buFont typeface="Wingdings" panose="05000000000000000000" pitchFamily="2" charset="2"/>
                <a:buChar char="§"/>
                <a:defRPr lang="de-DE" sz="1800" kern="1200" dirty="0" smtClean="0">
                  <a:solidFill>
                    <a:schemeClr val="tx1"/>
                  </a:solidFill>
                  <a:latin typeface="+mn-lt"/>
                  <a:ea typeface="+mn-ea"/>
                  <a:cs typeface="+mn-cs"/>
                </a:defRPr>
              </a:lvl2pPr>
              <a:lvl3pPr marL="895350" indent="-266700" algn="l" defTabSz="914400" rtl="0" eaLnBrk="1" latinLnBrk="0" hangingPunct="1">
                <a:lnSpc>
                  <a:spcPct val="100000"/>
                </a:lnSpc>
                <a:spcBef>
                  <a:spcPts val="500"/>
                </a:spcBef>
                <a:spcAft>
                  <a:spcPts val="600"/>
                </a:spcAft>
                <a:buFont typeface="Wingdings" panose="05000000000000000000" pitchFamily="2" charset="2"/>
                <a:buChar char="§"/>
                <a:defRPr lang="de-DE" sz="1800" kern="1200" dirty="0" smtClean="0">
                  <a:solidFill>
                    <a:schemeClr val="tx1"/>
                  </a:solidFill>
                  <a:latin typeface="+mn-lt"/>
                  <a:ea typeface="+mn-ea"/>
                  <a:cs typeface="+mn-cs"/>
                </a:defRPr>
              </a:lvl3pPr>
              <a:lvl4pPr marL="1163638" indent="-268288" algn="l" defTabSz="914400" rtl="0" eaLnBrk="1" latinLnBrk="0" hangingPunct="1">
                <a:lnSpc>
                  <a:spcPct val="100000"/>
                </a:lnSpc>
                <a:spcBef>
                  <a:spcPts val="500"/>
                </a:spcBef>
                <a:spcAft>
                  <a:spcPts val="600"/>
                </a:spcAft>
                <a:buFont typeface="Wingdings" panose="05000000000000000000" pitchFamily="2" charset="2"/>
                <a:buChar char="§"/>
                <a:defRPr lang="de-DE" sz="1600" kern="1200" dirty="0" smtClean="0">
                  <a:solidFill>
                    <a:schemeClr val="tx1"/>
                  </a:solidFill>
                  <a:latin typeface="+mn-lt"/>
                  <a:ea typeface="+mn-ea"/>
                  <a:cs typeface="+mn-cs"/>
                </a:defRPr>
              </a:lvl4pPr>
              <a:lvl5pPr marL="1431925" indent="-268288" algn="l" defTabSz="914400" rtl="0" eaLnBrk="1" latinLnBrk="0" hangingPunct="1">
                <a:lnSpc>
                  <a:spcPct val="100000"/>
                </a:lnSpc>
                <a:spcBef>
                  <a:spcPts val="500"/>
                </a:spcBef>
                <a:spcAft>
                  <a:spcPts val="600"/>
                </a:spcAft>
                <a:buFont typeface="Wingdings" panose="05000000000000000000" pitchFamily="2" charset="2"/>
                <a:buChar char="§"/>
                <a:defRPr lang="de-CH"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de-CH" sz="800" dirty="0"/>
                <a:t>Quelle: bernerzeitung.ch, 08.04.2022</a:t>
              </a:r>
            </a:p>
          </p:txBody>
        </p:sp>
      </p:grpSp>
      <p:grpSp>
        <p:nvGrpSpPr>
          <p:cNvPr id="13" name="Gruppieren 12">
            <a:extLst>
              <a:ext uri="{FF2B5EF4-FFF2-40B4-BE49-F238E27FC236}">
                <a16:creationId xmlns:a16="http://schemas.microsoft.com/office/drawing/2014/main" id="{6F3979E3-D8FF-2E4E-7FA3-751F2F6B3A8B}"/>
              </a:ext>
            </a:extLst>
          </p:cNvPr>
          <p:cNvGrpSpPr/>
          <p:nvPr/>
        </p:nvGrpSpPr>
        <p:grpSpPr>
          <a:xfrm>
            <a:off x="2265346" y="2419523"/>
            <a:ext cx="3933961" cy="3064842"/>
            <a:chOff x="4805999" y="3144866"/>
            <a:chExt cx="3331605" cy="2785971"/>
          </a:xfrm>
        </p:grpSpPr>
        <p:pic>
          <p:nvPicPr>
            <p:cNvPr id="14" name="Grafik 13">
              <a:extLst>
                <a:ext uri="{FF2B5EF4-FFF2-40B4-BE49-F238E27FC236}">
                  <a16:creationId xmlns:a16="http://schemas.microsoft.com/office/drawing/2014/main" id="{F9DFE491-1D3D-2891-0346-C0D87CB5F11F}"/>
                </a:ext>
              </a:extLst>
            </p:cNvPr>
            <p:cNvPicPr>
              <a:picLocks noChangeAspect="1"/>
            </p:cNvPicPr>
            <p:nvPr/>
          </p:nvPicPr>
          <p:blipFill>
            <a:blip r:embed="rId5"/>
            <a:stretch>
              <a:fillRect/>
            </a:stretch>
          </p:blipFill>
          <p:spPr>
            <a:xfrm>
              <a:off x="5678747" y="3144866"/>
              <a:ext cx="2458857" cy="2785971"/>
            </a:xfrm>
            <a:prstGeom prst="rect">
              <a:avLst/>
            </a:prstGeom>
          </p:spPr>
        </p:pic>
        <p:sp>
          <p:nvSpPr>
            <p:cNvPr id="15" name="Textplatzhalter 2">
              <a:extLst>
                <a:ext uri="{FF2B5EF4-FFF2-40B4-BE49-F238E27FC236}">
                  <a16:creationId xmlns:a16="http://schemas.microsoft.com/office/drawing/2014/main" id="{7FE4B8AC-17CF-0FFA-2524-FAE41223F1B4}"/>
                </a:ext>
              </a:extLst>
            </p:cNvPr>
            <p:cNvSpPr txBox="1">
              <a:spLocks/>
            </p:cNvSpPr>
            <p:nvPr/>
          </p:nvSpPr>
          <p:spPr>
            <a:xfrm>
              <a:off x="4805999" y="5531763"/>
              <a:ext cx="1967354" cy="241603"/>
            </a:xfrm>
            <a:prstGeom prst="rect">
              <a:avLst/>
            </a:prstGeom>
          </p:spPr>
          <p:txBody>
            <a:bodyPr vert="horz" lIns="0" tIns="45720" rIns="0" bIns="45720" rtlCol="0" anchor="b">
              <a:noAutofit/>
            </a:bodyPr>
            <a:lstStyle>
              <a:lvl1pPr marL="0" indent="0" algn="l" defTabSz="914400" rtl="0" eaLnBrk="1" latinLnBrk="0" hangingPunct="1">
                <a:lnSpc>
                  <a:spcPct val="100000"/>
                </a:lnSpc>
                <a:spcBef>
                  <a:spcPts val="0"/>
                </a:spcBef>
                <a:spcAft>
                  <a:spcPts val="600"/>
                </a:spcAft>
                <a:buFont typeface="Wingdings" panose="05000000000000000000" pitchFamily="2" charset="2"/>
                <a:buNone/>
                <a:defRPr lang="de-DE" sz="1400" kern="1200">
                  <a:solidFill>
                    <a:schemeClr val="tx1"/>
                  </a:solidFill>
                  <a:latin typeface="+mn-lt"/>
                  <a:ea typeface="+mn-ea"/>
                  <a:cs typeface="+mn-cs"/>
                </a:defRPr>
              </a:lvl1pPr>
              <a:lvl2pPr marL="628650" indent="-268288" algn="l" defTabSz="914400" rtl="0" eaLnBrk="1" latinLnBrk="0" hangingPunct="1">
                <a:lnSpc>
                  <a:spcPct val="100000"/>
                </a:lnSpc>
                <a:spcBef>
                  <a:spcPts val="500"/>
                </a:spcBef>
                <a:spcAft>
                  <a:spcPts val="600"/>
                </a:spcAft>
                <a:buFont typeface="Wingdings" panose="05000000000000000000" pitchFamily="2" charset="2"/>
                <a:buChar char="§"/>
                <a:defRPr lang="de-DE" sz="1800" kern="1200" dirty="0" smtClean="0">
                  <a:solidFill>
                    <a:schemeClr val="tx1"/>
                  </a:solidFill>
                  <a:latin typeface="+mn-lt"/>
                  <a:ea typeface="+mn-ea"/>
                  <a:cs typeface="+mn-cs"/>
                </a:defRPr>
              </a:lvl2pPr>
              <a:lvl3pPr marL="895350" indent="-266700" algn="l" defTabSz="914400" rtl="0" eaLnBrk="1" latinLnBrk="0" hangingPunct="1">
                <a:lnSpc>
                  <a:spcPct val="100000"/>
                </a:lnSpc>
                <a:spcBef>
                  <a:spcPts val="500"/>
                </a:spcBef>
                <a:spcAft>
                  <a:spcPts val="600"/>
                </a:spcAft>
                <a:buFont typeface="Wingdings" panose="05000000000000000000" pitchFamily="2" charset="2"/>
                <a:buChar char="§"/>
                <a:defRPr lang="de-DE" sz="1800" kern="1200" dirty="0" smtClean="0">
                  <a:solidFill>
                    <a:schemeClr val="tx1"/>
                  </a:solidFill>
                  <a:latin typeface="+mn-lt"/>
                  <a:ea typeface="+mn-ea"/>
                  <a:cs typeface="+mn-cs"/>
                </a:defRPr>
              </a:lvl3pPr>
              <a:lvl4pPr marL="1163638" indent="-268288" algn="l" defTabSz="914400" rtl="0" eaLnBrk="1" latinLnBrk="0" hangingPunct="1">
                <a:lnSpc>
                  <a:spcPct val="100000"/>
                </a:lnSpc>
                <a:spcBef>
                  <a:spcPts val="500"/>
                </a:spcBef>
                <a:spcAft>
                  <a:spcPts val="600"/>
                </a:spcAft>
                <a:buFont typeface="Wingdings" panose="05000000000000000000" pitchFamily="2" charset="2"/>
                <a:buChar char="§"/>
                <a:defRPr lang="de-DE" sz="1600" kern="1200" dirty="0" smtClean="0">
                  <a:solidFill>
                    <a:schemeClr val="tx1"/>
                  </a:solidFill>
                  <a:latin typeface="+mn-lt"/>
                  <a:ea typeface="+mn-ea"/>
                  <a:cs typeface="+mn-cs"/>
                </a:defRPr>
              </a:lvl4pPr>
              <a:lvl5pPr marL="1431925" indent="-268288" algn="l" defTabSz="914400" rtl="0" eaLnBrk="1" latinLnBrk="0" hangingPunct="1">
                <a:lnSpc>
                  <a:spcPct val="100000"/>
                </a:lnSpc>
                <a:spcBef>
                  <a:spcPts val="500"/>
                </a:spcBef>
                <a:spcAft>
                  <a:spcPts val="600"/>
                </a:spcAft>
                <a:buFont typeface="Wingdings" panose="05000000000000000000" pitchFamily="2" charset="2"/>
                <a:buChar char="§"/>
                <a:defRPr lang="de-CH"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de-CH" sz="800" dirty="0">
                  <a:solidFill>
                    <a:schemeClr val="bg1"/>
                  </a:solidFill>
                </a:rPr>
                <a:t>Quelle: nzz.ch, 12.04.2022</a:t>
              </a:r>
            </a:p>
          </p:txBody>
        </p:sp>
      </p:grpSp>
      <p:grpSp>
        <p:nvGrpSpPr>
          <p:cNvPr id="16" name="Gruppieren 15">
            <a:extLst>
              <a:ext uri="{FF2B5EF4-FFF2-40B4-BE49-F238E27FC236}">
                <a16:creationId xmlns:a16="http://schemas.microsoft.com/office/drawing/2014/main" id="{F55A3066-6862-077A-D9D5-145B65C4A86F}"/>
              </a:ext>
            </a:extLst>
          </p:cNvPr>
          <p:cNvGrpSpPr/>
          <p:nvPr/>
        </p:nvGrpSpPr>
        <p:grpSpPr>
          <a:xfrm rot="20989307">
            <a:off x="3297555" y="4720642"/>
            <a:ext cx="3038023" cy="1331459"/>
            <a:chOff x="3689824" y="5067729"/>
            <a:chExt cx="3038023" cy="1331459"/>
          </a:xfrm>
        </p:grpSpPr>
        <p:pic>
          <p:nvPicPr>
            <p:cNvPr id="17" name="Grafik 16">
              <a:extLst>
                <a:ext uri="{FF2B5EF4-FFF2-40B4-BE49-F238E27FC236}">
                  <a16:creationId xmlns:a16="http://schemas.microsoft.com/office/drawing/2014/main" id="{D8852163-CD16-9B8A-F2EC-50E1E961BEEF}"/>
                </a:ext>
              </a:extLst>
            </p:cNvPr>
            <p:cNvPicPr>
              <a:picLocks noChangeAspect="1"/>
            </p:cNvPicPr>
            <p:nvPr/>
          </p:nvPicPr>
          <p:blipFill rotWithShape="1">
            <a:blip r:embed="rId6"/>
            <a:srcRect r="2126"/>
            <a:stretch/>
          </p:blipFill>
          <p:spPr>
            <a:xfrm>
              <a:off x="3689824" y="5067729"/>
              <a:ext cx="3038023" cy="1321090"/>
            </a:xfrm>
            <a:prstGeom prst="rect">
              <a:avLst/>
            </a:prstGeom>
          </p:spPr>
        </p:pic>
        <p:sp>
          <p:nvSpPr>
            <p:cNvPr id="18" name="Textplatzhalter 2">
              <a:extLst>
                <a:ext uri="{FF2B5EF4-FFF2-40B4-BE49-F238E27FC236}">
                  <a16:creationId xmlns:a16="http://schemas.microsoft.com/office/drawing/2014/main" id="{596A7CC7-D05C-AFB7-4921-5E635E568E32}"/>
                </a:ext>
              </a:extLst>
            </p:cNvPr>
            <p:cNvSpPr txBox="1">
              <a:spLocks/>
            </p:cNvSpPr>
            <p:nvPr/>
          </p:nvSpPr>
          <p:spPr>
            <a:xfrm>
              <a:off x="4704180" y="6157585"/>
              <a:ext cx="1967354" cy="241603"/>
            </a:xfrm>
            <a:prstGeom prst="rect">
              <a:avLst/>
            </a:prstGeom>
          </p:spPr>
          <p:txBody>
            <a:bodyPr vert="horz" lIns="0" tIns="45720" rIns="0" bIns="45720" rtlCol="0" anchor="b">
              <a:noAutofit/>
            </a:bodyPr>
            <a:lstStyle>
              <a:lvl1pPr marL="0" indent="0" algn="l" defTabSz="914400" rtl="0" eaLnBrk="1" latinLnBrk="0" hangingPunct="1">
                <a:lnSpc>
                  <a:spcPct val="100000"/>
                </a:lnSpc>
                <a:spcBef>
                  <a:spcPts val="0"/>
                </a:spcBef>
                <a:spcAft>
                  <a:spcPts val="600"/>
                </a:spcAft>
                <a:buFont typeface="Wingdings" panose="05000000000000000000" pitchFamily="2" charset="2"/>
                <a:buNone/>
                <a:defRPr lang="de-DE" sz="1400" kern="1200">
                  <a:solidFill>
                    <a:schemeClr val="tx1"/>
                  </a:solidFill>
                  <a:latin typeface="+mn-lt"/>
                  <a:ea typeface="+mn-ea"/>
                  <a:cs typeface="+mn-cs"/>
                </a:defRPr>
              </a:lvl1pPr>
              <a:lvl2pPr marL="628650" indent="-268288" algn="l" defTabSz="914400" rtl="0" eaLnBrk="1" latinLnBrk="0" hangingPunct="1">
                <a:lnSpc>
                  <a:spcPct val="100000"/>
                </a:lnSpc>
                <a:spcBef>
                  <a:spcPts val="500"/>
                </a:spcBef>
                <a:spcAft>
                  <a:spcPts val="600"/>
                </a:spcAft>
                <a:buFont typeface="Wingdings" panose="05000000000000000000" pitchFamily="2" charset="2"/>
                <a:buChar char="§"/>
                <a:defRPr lang="de-DE" sz="1800" kern="1200" dirty="0" smtClean="0">
                  <a:solidFill>
                    <a:schemeClr val="tx1"/>
                  </a:solidFill>
                  <a:latin typeface="+mn-lt"/>
                  <a:ea typeface="+mn-ea"/>
                  <a:cs typeface="+mn-cs"/>
                </a:defRPr>
              </a:lvl2pPr>
              <a:lvl3pPr marL="895350" indent="-266700" algn="l" defTabSz="914400" rtl="0" eaLnBrk="1" latinLnBrk="0" hangingPunct="1">
                <a:lnSpc>
                  <a:spcPct val="100000"/>
                </a:lnSpc>
                <a:spcBef>
                  <a:spcPts val="500"/>
                </a:spcBef>
                <a:spcAft>
                  <a:spcPts val="600"/>
                </a:spcAft>
                <a:buFont typeface="Wingdings" panose="05000000000000000000" pitchFamily="2" charset="2"/>
                <a:buChar char="§"/>
                <a:defRPr lang="de-DE" sz="1800" kern="1200" dirty="0" smtClean="0">
                  <a:solidFill>
                    <a:schemeClr val="tx1"/>
                  </a:solidFill>
                  <a:latin typeface="+mn-lt"/>
                  <a:ea typeface="+mn-ea"/>
                  <a:cs typeface="+mn-cs"/>
                </a:defRPr>
              </a:lvl3pPr>
              <a:lvl4pPr marL="1163638" indent="-268288" algn="l" defTabSz="914400" rtl="0" eaLnBrk="1" latinLnBrk="0" hangingPunct="1">
                <a:lnSpc>
                  <a:spcPct val="100000"/>
                </a:lnSpc>
                <a:spcBef>
                  <a:spcPts val="500"/>
                </a:spcBef>
                <a:spcAft>
                  <a:spcPts val="600"/>
                </a:spcAft>
                <a:buFont typeface="Wingdings" panose="05000000000000000000" pitchFamily="2" charset="2"/>
                <a:buChar char="§"/>
                <a:defRPr lang="de-DE" sz="1600" kern="1200" dirty="0" smtClean="0">
                  <a:solidFill>
                    <a:schemeClr val="tx1"/>
                  </a:solidFill>
                  <a:latin typeface="+mn-lt"/>
                  <a:ea typeface="+mn-ea"/>
                  <a:cs typeface="+mn-cs"/>
                </a:defRPr>
              </a:lvl4pPr>
              <a:lvl5pPr marL="1431925" indent="-268288" algn="l" defTabSz="914400" rtl="0" eaLnBrk="1" latinLnBrk="0" hangingPunct="1">
                <a:lnSpc>
                  <a:spcPct val="100000"/>
                </a:lnSpc>
                <a:spcBef>
                  <a:spcPts val="500"/>
                </a:spcBef>
                <a:spcAft>
                  <a:spcPts val="600"/>
                </a:spcAft>
                <a:buFont typeface="Wingdings" panose="05000000000000000000" pitchFamily="2" charset="2"/>
                <a:buChar char="§"/>
                <a:defRPr lang="de-CH"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de-CH" sz="800" dirty="0"/>
                <a:t>Quelle: Bdae.com, 06.05.2022</a:t>
              </a:r>
            </a:p>
          </p:txBody>
        </p:sp>
      </p:grpSp>
    </p:spTree>
    <p:extLst>
      <p:ext uri="{BB962C8B-B14F-4D97-AF65-F5344CB8AC3E}">
        <p14:creationId xmlns:p14="http://schemas.microsoft.com/office/powerpoint/2010/main" val="1328690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90"/>
                                          </p:val>
                                        </p:tav>
                                        <p:tav tm="100000">
                                          <p:val>
                                            <p:fltVal val="0"/>
                                          </p:val>
                                        </p:tav>
                                      </p:tavLst>
                                    </p:anim>
                                    <p:animEffect transition="in" filter="fade">
                                      <p:cBhvr>
                                        <p:cTn id="10" dur="500"/>
                                        <p:tgtEl>
                                          <p:spTgt spid="6"/>
                                        </p:tgtEl>
                                      </p:cBhvr>
                                    </p:animEffect>
                                  </p:childTnLst>
                                </p:cTn>
                              </p:par>
                            </p:childTnLst>
                          </p:cTn>
                        </p:par>
                        <p:par>
                          <p:cTn id="11" fill="hold">
                            <p:stCondLst>
                              <p:cond delay="500"/>
                            </p:stCondLst>
                            <p:childTnLst>
                              <p:par>
                                <p:cTn id="12" presetID="31" presetClass="entr" presetSubtype="0" fill="hold" nodeType="afterEffect">
                                  <p:stCondLst>
                                    <p:cond delay="100"/>
                                  </p:stCondLst>
                                  <p:childTnLst>
                                    <p:set>
                                      <p:cBhvr>
                                        <p:cTn id="13" dur="1" fill="hold">
                                          <p:stCondLst>
                                            <p:cond delay="0"/>
                                          </p:stCondLst>
                                        </p:cTn>
                                        <p:tgtEl>
                                          <p:spTgt spid="10"/>
                                        </p:tgtEl>
                                        <p:attrNameLst>
                                          <p:attrName>style.visibility</p:attrName>
                                        </p:attrNameLst>
                                      </p:cBhvr>
                                      <p:to>
                                        <p:strVal val="visible"/>
                                      </p:to>
                                    </p:set>
                                    <p:anim calcmode="lin" valueType="num">
                                      <p:cBhvr>
                                        <p:cTn id="14" dur="400" fill="hold"/>
                                        <p:tgtEl>
                                          <p:spTgt spid="10"/>
                                        </p:tgtEl>
                                        <p:attrNameLst>
                                          <p:attrName>ppt_w</p:attrName>
                                        </p:attrNameLst>
                                      </p:cBhvr>
                                      <p:tavLst>
                                        <p:tav tm="0">
                                          <p:val>
                                            <p:fltVal val="0"/>
                                          </p:val>
                                        </p:tav>
                                        <p:tav tm="100000">
                                          <p:val>
                                            <p:strVal val="#ppt_w"/>
                                          </p:val>
                                        </p:tav>
                                      </p:tavLst>
                                    </p:anim>
                                    <p:anim calcmode="lin" valueType="num">
                                      <p:cBhvr>
                                        <p:cTn id="15" dur="400" fill="hold"/>
                                        <p:tgtEl>
                                          <p:spTgt spid="10"/>
                                        </p:tgtEl>
                                        <p:attrNameLst>
                                          <p:attrName>ppt_h</p:attrName>
                                        </p:attrNameLst>
                                      </p:cBhvr>
                                      <p:tavLst>
                                        <p:tav tm="0">
                                          <p:val>
                                            <p:fltVal val="0"/>
                                          </p:val>
                                        </p:tav>
                                        <p:tav tm="100000">
                                          <p:val>
                                            <p:strVal val="#ppt_h"/>
                                          </p:val>
                                        </p:tav>
                                      </p:tavLst>
                                    </p:anim>
                                    <p:anim calcmode="lin" valueType="num">
                                      <p:cBhvr>
                                        <p:cTn id="16" dur="400" fill="hold"/>
                                        <p:tgtEl>
                                          <p:spTgt spid="10"/>
                                        </p:tgtEl>
                                        <p:attrNameLst>
                                          <p:attrName>style.rotation</p:attrName>
                                        </p:attrNameLst>
                                      </p:cBhvr>
                                      <p:tavLst>
                                        <p:tav tm="0">
                                          <p:val>
                                            <p:fltVal val="90"/>
                                          </p:val>
                                        </p:tav>
                                        <p:tav tm="100000">
                                          <p:val>
                                            <p:fltVal val="0"/>
                                          </p:val>
                                        </p:tav>
                                      </p:tavLst>
                                    </p:anim>
                                    <p:animEffect transition="in" filter="fade">
                                      <p:cBhvr>
                                        <p:cTn id="17" dur="400"/>
                                        <p:tgtEl>
                                          <p:spTgt spid="10"/>
                                        </p:tgtEl>
                                      </p:cBhvr>
                                    </p:animEffect>
                                  </p:childTnLst>
                                </p:cTn>
                              </p:par>
                            </p:childTnLst>
                          </p:cTn>
                        </p:par>
                        <p:par>
                          <p:cTn id="18" fill="hold">
                            <p:stCondLst>
                              <p:cond delay="1000"/>
                            </p:stCondLst>
                            <p:childTnLst>
                              <p:par>
                                <p:cTn id="19" presetID="31" presetClass="entr" presetSubtype="0"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 calcmode="lin" valueType="num">
                                      <p:cBhvr>
                                        <p:cTn id="23" dur="500" fill="hold"/>
                                        <p:tgtEl>
                                          <p:spTgt spid="13"/>
                                        </p:tgtEl>
                                        <p:attrNameLst>
                                          <p:attrName>style.rotation</p:attrName>
                                        </p:attrNameLst>
                                      </p:cBhvr>
                                      <p:tavLst>
                                        <p:tav tm="0">
                                          <p:val>
                                            <p:fltVal val="90"/>
                                          </p:val>
                                        </p:tav>
                                        <p:tav tm="100000">
                                          <p:val>
                                            <p:fltVal val="0"/>
                                          </p:val>
                                        </p:tav>
                                      </p:tavLst>
                                    </p:anim>
                                    <p:animEffect transition="in" filter="fade">
                                      <p:cBhvr>
                                        <p:cTn id="24" dur="500"/>
                                        <p:tgtEl>
                                          <p:spTgt spid="13"/>
                                        </p:tgtEl>
                                      </p:cBhvr>
                                    </p:animEffect>
                                  </p:childTnLst>
                                </p:cTn>
                              </p:par>
                            </p:childTnLst>
                          </p:cTn>
                        </p:par>
                        <p:par>
                          <p:cTn id="25" fill="hold">
                            <p:stCondLst>
                              <p:cond delay="1500"/>
                            </p:stCondLst>
                            <p:childTnLst>
                              <p:par>
                                <p:cTn id="26" presetID="31" presetClass="entr" presetSubtype="0"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 calcmode="lin" valueType="num">
                                      <p:cBhvr>
                                        <p:cTn id="30" dur="500" fill="hold"/>
                                        <p:tgtEl>
                                          <p:spTgt spid="16"/>
                                        </p:tgtEl>
                                        <p:attrNameLst>
                                          <p:attrName>style.rotation</p:attrName>
                                        </p:attrNameLst>
                                      </p:cBhvr>
                                      <p:tavLst>
                                        <p:tav tm="0">
                                          <p:val>
                                            <p:fltVal val="90"/>
                                          </p:val>
                                        </p:tav>
                                        <p:tav tm="100000">
                                          <p:val>
                                            <p:fltVal val="0"/>
                                          </p:val>
                                        </p:tav>
                                      </p:tavLst>
                                    </p:anim>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3"/>
          </p:nvPr>
        </p:nvSpPr>
        <p:spPr/>
        <p:txBody>
          <a:bodyPr/>
          <a:lstStyle/>
          <a:p>
            <a:fld id="{B8F67835-4743-1E48-AD18-52FDD58D9F22}" type="slidenum">
              <a:rPr lang="de-DE" smtClean="0"/>
              <a:pPr/>
              <a:t>3</a:t>
            </a:fld>
            <a:endParaRPr lang="de-DE" dirty="0"/>
          </a:p>
        </p:txBody>
      </p:sp>
      <p:sp>
        <p:nvSpPr>
          <p:cNvPr id="5" name="Titel 1">
            <a:extLst>
              <a:ext uri="{FF2B5EF4-FFF2-40B4-BE49-F238E27FC236}">
                <a16:creationId xmlns:a16="http://schemas.microsoft.com/office/drawing/2014/main" id="{159ADCAB-7B85-CA5E-71B3-1C7F75918024}"/>
              </a:ext>
            </a:extLst>
          </p:cNvPr>
          <p:cNvSpPr txBox="1">
            <a:spLocks/>
          </p:cNvSpPr>
          <p:nvPr/>
        </p:nvSpPr>
        <p:spPr>
          <a:xfrm>
            <a:off x="375625" y="1207593"/>
            <a:ext cx="8229600" cy="67839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sz="4000" dirty="0"/>
              <a:t>Qualität des Gesundheitssystems</a:t>
            </a:r>
          </a:p>
        </p:txBody>
      </p:sp>
      <p:sp>
        <p:nvSpPr>
          <p:cNvPr id="7" name="Textfeld 6">
            <a:extLst>
              <a:ext uri="{FF2B5EF4-FFF2-40B4-BE49-F238E27FC236}">
                <a16:creationId xmlns:a16="http://schemas.microsoft.com/office/drawing/2014/main" id="{9598C682-3D51-7B9A-CA71-1BA0397FCB1D}"/>
              </a:ext>
            </a:extLst>
          </p:cNvPr>
          <p:cNvSpPr txBox="1"/>
          <p:nvPr/>
        </p:nvSpPr>
        <p:spPr>
          <a:xfrm>
            <a:off x="473429" y="2014002"/>
            <a:ext cx="5667375" cy="646331"/>
          </a:xfrm>
          <a:prstGeom prst="rect">
            <a:avLst/>
          </a:prstGeom>
          <a:noFill/>
        </p:spPr>
        <p:txBody>
          <a:bodyPr wrap="square">
            <a:spAutoFit/>
          </a:bodyPr>
          <a:lstStyle/>
          <a:p>
            <a:r>
              <a:rPr lang="de-CH" dirty="0"/>
              <a:t>Euro Health Consumer Index zur Qualität der Gesundheitsversorgung (Europaweit)</a:t>
            </a:r>
          </a:p>
        </p:txBody>
      </p:sp>
      <p:pic>
        <p:nvPicPr>
          <p:cNvPr id="9" name="Grafik 8">
            <a:extLst>
              <a:ext uri="{FF2B5EF4-FFF2-40B4-BE49-F238E27FC236}">
                <a16:creationId xmlns:a16="http://schemas.microsoft.com/office/drawing/2014/main" id="{A5490AD4-34DA-7967-9FF3-24C96C8F336F}"/>
              </a:ext>
            </a:extLst>
          </p:cNvPr>
          <p:cNvPicPr>
            <a:picLocks noChangeAspect="1"/>
          </p:cNvPicPr>
          <p:nvPr/>
        </p:nvPicPr>
        <p:blipFill>
          <a:blip r:embed="rId3"/>
          <a:stretch>
            <a:fillRect/>
          </a:stretch>
        </p:blipFill>
        <p:spPr>
          <a:xfrm>
            <a:off x="678670" y="2724732"/>
            <a:ext cx="2852172" cy="3328135"/>
          </a:xfrm>
          <a:prstGeom prst="rect">
            <a:avLst/>
          </a:prstGeom>
        </p:spPr>
      </p:pic>
      <p:sp>
        <p:nvSpPr>
          <p:cNvPr id="10" name="Rechteck: abgerundete Ecken 9">
            <a:extLst>
              <a:ext uri="{FF2B5EF4-FFF2-40B4-BE49-F238E27FC236}">
                <a16:creationId xmlns:a16="http://schemas.microsoft.com/office/drawing/2014/main" id="{59C4622C-D634-76A9-DFE4-5D03B46DA2DB}"/>
              </a:ext>
            </a:extLst>
          </p:cNvPr>
          <p:cNvSpPr/>
          <p:nvPr/>
        </p:nvSpPr>
        <p:spPr>
          <a:xfrm>
            <a:off x="3912759" y="4035856"/>
            <a:ext cx="5001907" cy="36512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171450" indent="-171450">
              <a:buFont typeface="Wingdings" panose="05000000000000000000" pitchFamily="2" charset="2"/>
              <a:buChar char="ð"/>
            </a:pPr>
            <a:r>
              <a:rPr lang="de-CH" sz="1400" dirty="0">
                <a:solidFill>
                  <a:schemeClr val="tx1"/>
                </a:solidFill>
                <a:sym typeface="Wingdings" panose="05000000000000000000" pitchFamily="2" charset="2"/>
              </a:rPr>
              <a:t> </a:t>
            </a:r>
            <a:r>
              <a:rPr lang="de-CH" dirty="0">
                <a:solidFill>
                  <a:schemeClr val="tx1"/>
                </a:solidFill>
                <a:sym typeface="Wingdings" panose="05000000000000000000" pitchFamily="2" charset="2"/>
              </a:rPr>
              <a:t>Schweiz mit hoher Qualität der Gesundheitsversorgung</a:t>
            </a:r>
          </a:p>
          <a:p>
            <a:pPr marL="171450" indent="-171450">
              <a:buFont typeface="Wingdings" panose="05000000000000000000" pitchFamily="2" charset="2"/>
              <a:buChar char="ð"/>
            </a:pPr>
            <a:r>
              <a:rPr lang="de-CH" dirty="0">
                <a:solidFill>
                  <a:schemeClr val="tx1"/>
                </a:solidFill>
                <a:sym typeface="Wingdings" panose="05000000000000000000" pitchFamily="2" charset="2"/>
              </a:rPr>
              <a:t> gemäss Euro Health Index No.1 in Europa </a:t>
            </a:r>
          </a:p>
        </p:txBody>
      </p:sp>
      <p:sp>
        <p:nvSpPr>
          <p:cNvPr id="11" name="Textfeld 10">
            <a:extLst>
              <a:ext uri="{FF2B5EF4-FFF2-40B4-BE49-F238E27FC236}">
                <a16:creationId xmlns:a16="http://schemas.microsoft.com/office/drawing/2014/main" id="{B691418D-4CBE-FC23-F010-C9F2A2B24967}"/>
              </a:ext>
            </a:extLst>
          </p:cNvPr>
          <p:cNvSpPr txBox="1"/>
          <p:nvPr/>
        </p:nvSpPr>
        <p:spPr>
          <a:xfrm>
            <a:off x="678670" y="6117266"/>
            <a:ext cx="3062609" cy="246221"/>
          </a:xfrm>
          <a:prstGeom prst="rect">
            <a:avLst/>
          </a:prstGeom>
          <a:noFill/>
        </p:spPr>
        <p:txBody>
          <a:bodyPr wrap="square">
            <a:spAutoFit/>
          </a:bodyPr>
          <a:lstStyle/>
          <a:p>
            <a:r>
              <a:rPr lang="de-CH" sz="1000" dirty="0"/>
              <a:t>Quelle: Euro Health Consumer Index 2018  </a:t>
            </a:r>
          </a:p>
        </p:txBody>
      </p:sp>
    </p:spTree>
    <p:extLst>
      <p:ext uri="{BB962C8B-B14F-4D97-AF65-F5344CB8AC3E}">
        <p14:creationId xmlns:p14="http://schemas.microsoft.com/office/powerpoint/2010/main" val="3324032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3"/>
          </p:nvPr>
        </p:nvSpPr>
        <p:spPr/>
        <p:txBody>
          <a:bodyPr/>
          <a:lstStyle/>
          <a:p>
            <a:fld id="{B8F67835-4743-1E48-AD18-52FDD58D9F22}" type="slidenum">
              <a:rPr lang="de-DE" smtClean="0"/>
              <a:pPr/>
              <a:t>4</a:t>
            </a:fld>
            <a:endParaRPr lang="de-DE" dirty="0"/>
          </a:p>
        </p:txBody>
      </p:sp>
      <p:sp>
        <p:nvSpPr>
          <p:cNvPr id="5" name="Titel 1">
            <a:extLst>
              <a:ext uri="{FF2B5EF4-FFF2-40B4-BE49-F238E27FC236}">
                <a16:creationId xmlns:a16="http://schemas.microsoft.com/office/drawing/2014/main" id="{159ADCAB-7B85-CA5E-71B3-1C7F75918024}"/>
              </a:ext>
            </a:extLst>
          </p:cNvPr>
          <p:cNvSpPr txBox="1">
            <a:spLocks/>
          </p:cNvSpPr>
          <p:nvPr/>
        </p:nvSpPr>
        <p:spPr>
          <a:xfrm>
            <a:off x="375625" y="1207593"/>
            <a:ext cx="4196375" cy="43747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sz="2000" b="1" dirty="0"/>
              <a:t>Zwei Seiten derselben Medaille</a:t>
            </a:r>
            <a:endParaRPr lang="de-CH" sz="2000" b="1" dirty="0">
              <a:solidFill>
                <a:srgbClr val="0091BE"/>
              </a:solidFill>
            </a:endParaRPr>
          </a:p>
        </p:txBody>
      </p:sp>
      <p:pic>
        <p:nvPicPr>
          <p:cNvPr id="10" name="Grafik 9">
            <a:extLst>
              <a:ext uri="{FF2B5EF4-FFF2-40B4-BE49-F238E27FC236}">
                <a16:creationId xmlns:a16="http://schemas.microsoft.com/office/drawing/2014/main" id="{EA2BA501-6AE9-6AA7-CCD5-ADC3E140B3AA}"/>
              </a:ext>
            </a:extLst>
          </p:cNvPr>
          <p:cNvPicPr>
            <a:picLocks noChangeAspect="1"/>
          </p:cNvPicPr>
          <p:nvPr/>
        </p:nvPicPr>
        <p:blipFill>
          <a:blip r:embed="rId3"/>
          <a:stretch>
            <a:fillRect/>
          </a:stretch>
        </p:blipFill>
        <p:spPr>
          <a:xfrm>
            <a:off x="375625" y="1645067"/>
            <a:ext cx="4336031" cy="3863479"/>
          </a:xfrm>
          <a:prstGeom prst="rect">
            <a:avLst/>
          </a:prstGeom>
        </p:spPr>
      </p:pic>
      <p:sp>
        <p:nvSpPr>
          <p:cNvPr id="12" name="Textfeld 11">
            <a:extLst>
              <a:ext uri="{FF2B5EF4-FFF2-40B4-BE49-F238E27FC236}">
                <a16:creationId xmlns:a16="http://schemas.microsoft.com/office/drawing/2014/main" id="{A4001FC5-66DA-8991-435B-2306747683E1}"/>
              </a:ext>
            </a:extLst>
          </p:cNvPr>
          <p:cNvSpPr txBox="1"/>
          <p:nvPr/>
        </p:nvSpPr>
        <p:spPr>
          <a:xfrm>
            <a:off x="358775" y="5589209"/>
            <a:ext cx="4187216" cy="369332"/>
          </a:xfrm>
          <a:prstGeom prst="rect">
            <a:avLst/>
          </a:prstGeom>
          <a:noFill/>
        </p:spPr>
        <p:txBody>
          <a:bodyPr wrap="square">
            <a:spAutoFit/>
          </a:bodyPr>
          <a:lstStyle/>
          <a:p>
            <a:r>
              <a:rPr lang="de-CH" sz="1800" dirty="0">
                <a:solidFill>
                  <a:srgbClr val="1E5AA9"/>
                </a:solidFill>
              </a:rPr>
              <a:t>Gesundheitskosten in % des BIP 2018 </a:t>
            </a:r>
            <a:endParaRPr lang="de-CH" dirty="0"/>
          </a:p>
        </p:txBody>
      </p:sp>
      <p:sp>
        <p:nvSpPr>
          <p:cNvPr id="13" name="Titel 1">
            <a:extLst>
              <a:ext uri="{FF2B5EF4-FFF2-40B4-BE49-F238E27FC236}">
                <a16:creationId xmlns:a16="http://schemas.microsoft.com/office/drawing/2014/main" id="{C8B92242-DB93-EEE6-07F8-8A1EA0F7CC05}"/>
              </a:ext>
            </a:extLst>
          </p:cNvPr>
          <p:cNvSpPr txBox="1">
            <a:spLocks/>
          </p:cNvSpPr>
          <p:nvPr/>
        </p:nvSpPr>
        <p:spPr>
          <a:xfrm>
            <a:off x="5372651" y="1207593"/>
            <a:ext cx="2848838" cy="43747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sz="2000" b="1" dirty="0"/>
              <a:t>Die dritte Dimension</a:t>
            </a:r>
          </a:p>
        </p:txBody>
      </p:sp>
      <p:sp>
        <p:nvSpPr>
          <p:cNvPr id="14" name="Rechteck: abgerundete Ecken 13">
            <a:extLst>
              <a:ext uri="{FF2B5EF4-FFF2-40B4-BE49-F238E27FC236}">
                <a16:creationId xmlns:a16="http://schemas.microsoft.com/office/drawing/2014/main" id="{9C11DA1A-9678-E38E-B25F-E751C393A046}"/>
              </a:ext>
            </a:extLst>
          </p:cNvPr>
          <p:cNvSpPr/>
          <p:nvPr/>
        </p:nvSpPr>
        <p:spPr>
          <a:xfrm>
            <a:off x="4877732" y="1647710"/>
            <a:ext cx="3690267" cy="3613248"/>
          </a:xfrm>
          <a:prstGeom prst="roundRect">
            <a:avLst>
              <a:gd name="adj" fmla="val 6322"/>
            </a:avLst>
          </a:prstGeom>
          <a:noFill/>
          <a:ln w="25400" cap="flat" cmpd="sng" algn="ctr">
            <a:noFill/>
            <a:prstDash val="solid"/>
          </a:ln>
          <a:effectLst/>
        </p:spPr>
        <p:txBody>
          <a:bodyPr rtlCol="0" anchor="t" anchorCtr="0"/>
          <a:lstStyle/>
          <a:p>
            <a:pPr lvl="0" algn="ctr"/>
            <a:r>
              <a:rPr lang="de-CH" sz="2400" kern="0" dirty="0">
                <a:solidFill>
                  <a:srgbClr val="0070C0"/>
                </a:solidFill>
              </a:rPr>
              <a:t>Fokus der BAK-Studie:</a:t>
            </a:r>
            <a:br>
              <a:rPr lang="de-CH" sz="2400" kern="0" dirty="0">
                <a:solidFill>
                  <a:srgbClr val="0070C0"/>
                </a:solidFill>
              </a:rPr>
            </a:br>
            <a:r>
              <a:rPr lang="de-CH" kern="0" dirty="0">
                <a:solidFill>
                  <a:srgbClr val="0070C0"/>
                </a:solidFill>
              </a:rPr>
              <a:t>BSH-Institutionen als … </a:t>
            </a:r>
          </a:p>
        </p:txBody>
      </p:sp>
      <p:sp>
        <p:nvSpPr>
          <p:cNvPr id="15" name="Rechteck: abgerundete Ecken 14">
            <a:extLst>
              <a:ext uri="{FF2B5EF4-FFF2-40B4-BE49-F238E27FC236}">
                <a16:creationId xmlns:a16="http://schemas.microsoft.com/office/drawing/2014/main" id="{ADC52B3C-D448-5AFE-9967-309F7DDEF685}"/>
              </a:ext>
            </a:extLst>
          </p:cNvPr>
          <p:cNvSpPr/>
          <p:nvPr/>
        </p:nvSpPr>
        <p:spPr>
          <a:xfrm>
            <a:off x="5040685" y="4349359"/>
            <a:ext cx="3690267" cy="515400"/>
          </a:xfrm>
          <a:prstGeom prst="roundRect">
            <a:avLst/>
          </a:prstGeom>
          <a:solidFill>
            <a:srgbClr val="0070C0"/>
          </a:solidFill>
          <a:ln w="25400" cap="flat" cmpd="sng" algn="ctr">
            <a:noFill/>
            <a:prstDash val="solid"/>
          </a:ln>
          <a:effectLst/>
        </p:spPr>
        <p:txBody>
          <a:bodyPr lIns="18000" tIns="18000" rIns="18000" bIns="18000" rtlCol="0" anchor="ctr"/>
          <a:lstStyle/>
          <a:p>
            <a:pPr lvl="0" algn="ctr"/>
            <a:r>
              <a:rPr lang="de-CH" sz="1400" kern="0" dirty="0">
                <a:solidFill>
                  <a:prstClr val="white"/>
                </a:solidFill>
              </a:rPr>
              <a:t>Katalysator für die regionale Wirtschaft</a:t>
            </a:r>
            <a:endParaRPr kumimoji="0" lang="de-CH" sz="1200" b="0" i="0" u="none" strike="noStrike" kern="0" cap="none" spc="0" normalizeH="0" baseline="0" noProof="0" dirty="0">
              <a:ln>
                <a:noFill/>
              </a:ln>
              <a:solidFill>
                <a:prstClr val="white"/>
              </a:solidFill>
              <a:effectLst/>
              <a:uLnTx/>
              <a:uFillTx/>
              <a:latin typeface="Franklin Gothic Book"/>
              <a:ea typeface="+mn-ea"/>
              <a:cs typeface="+mn-cs"/>
            </a:endParaRPr>
          </a:p>
        </p:txBody>
      </p:sp>
      <p:sp>
        <p:nvSpPr>
          <p:cNvPr id="16" name="Rechteck: abgerundete Ecken 15">
            <a:extLst>
              <a:ext uri="{FF2B5EF4-FFF2-40B4-BE49-F238E27FC236}">
                <a16:creationId xmlns:a16="http://schemas.microsoft.com/office/drawing/2014/main" id="{B8E12B0C-7E01-4314-806F-2E13CCC9CEA5}"/>
              </a:ext>
            </a:extLst>
          </p:cNvPr>
          <p:cNvSpPr/>
          <p:nvPr/>
        </p:nvSpPr>
        <p:spPr>
          <a:xfrm>
            <a:off x="5040685" y="2518491"/>
            <a:ext cx="3583391" cy="519105"/>
          </a:xfrm>
          <a:prstGeom prst="roundRect">
            <a:avLst/>
          </a:prstGeom>
          <a:solidFill>
            <a:srgbClr val="0070C0"/>
          </a:solidFill>
          <a:ln w="25400" cap="flat" cmpd="sng" algn="ctr">
            <a:noFill/>
            <a:prstDash val="solid"/>
          </a:ln>
          <a:effectLst/>
        </p:spPr>
        <p:txBody>
          <a:bodyPr lIns="18000" tIns="18000" rIns="18000" bIns="18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CH" sz="1400" b="0" i="0" u="none" strike="noStrike" kern="0" cap="none" spc="0" normalizeH="0" baseline="0" noProof="0" dirty="0">
                <a:ln>
                  <a:noFill/>
                </a:ln>
                <a:solidFill>
                  <a:prstClr val="white"/>
                </a:solidFill>
                <a:effectLst/>
                <a:uLnTx/>
                <a:uFillTx/>
                <a:latin typeface="Franklin Gothic Book"/>
                <a:ea typeface="+mn-ea"/>
                <a:cs typeface="+mn-cs"/>
              </a:rPr>
              <a:t>regionaler Wirtschaftsfaktor, </a:t>
            </a:r>
            <a:br>
              <a:rPr kumimoji="0" lang="de-CH" sz="1400" b="0" i="0" u="none" strike="noStrike" kern="0" cap="none" spc="0" normalizeH="0" baseline="0" noProof="0" dirty="0">
                <a:ln>
                  <a:noFill/>
                </a:ln>
                <a:solidFill>
                  <a:prstClr val="white"/>
                </a:solidFill>
                <a:effectLst/>
                <a:uLnTx/>
                <a:uFillTx/>
                <a:latin typeface="Franklin Gothic Book"/>
                <a:ea typeface="+mn-ea"/>
                <a:cs typeface="+mn-cs"/>
              </a:rPr>
            </a:br>
            <a:r>
              <a:rPr kumimoji="0" lang="de-CH" sz="1400" b="0" i="0" u="none" strike="noStrike" kern="0" cap="none" spc="0" normalizeH="0" baseline="0" noProof="0" dirty="0">
                <a:ln>
                  <a:noFill/>
                </a:ln>
                <a:solidFill>
                  <a:prstClr val="white"/>
                </a:solidFill>
                <a:effectLst/>
                <a:uLnTx/>
                <a:uFillTx/>
                <a:latin typeface="Franklin Gothic Book"/>
                <a:ea typeface="+mn-ea"/>
                <a:cs typeface="+mn-cs"/>
              </a:rPr>
              <a:t>Ausbilder und  Arbeitgeber</a:t>
            </a:r>
            <a:endParaRPr kumimoji="0" lang="de-CH" sz="1200" b="0" i="0" u="none" strike="noStrike" kern="0" cap="none" spc="0" normalizeH="0" baseline="0" noProof="0" dirty="0">
              <a:ln>
                <a:noFill/>
              </a:ln>
              <a:solidFill>
                <a:prstClr val="white"/>
              </a:solidFill>
              <a:effectLst/>
              <a:uLnTx/>
              <a:uFillTx/>
              <a:latin typeface="Franklin Gothic Book"/>
              <a:ea typeface="+mn-ea"/>
              <a:cs typeface="+mn-cs"/>
            </a:endParaRPr>
          </a:p>
        </p:txBody>
      </p:sp>
      <p:sp>
        <p:nvSpPr>
          <p:cNvPr id="17" name="Rechteck: abgerundete Ecken 16">
            <a:extLst>
              <a:ext uri="{FF2B5EF4-FFF2-40B4-BE49-F238E27FC236}">
                <a16:creationId xmlns:a16="http://schemas.microsoft.com/office/drawing/2014/main" id="{104DBB95-2EF2-5B65-6A17-A3EC58784021}"/>
              </a:ext>
            </a:extLst>
          </p:cNvPr>
          <p:cNvSpPr/>
          <p:nvPr/>
        </p:nvSpPr>
        <p:spPr>
          <a:xfrm>
            <a:off x="5044539" y="3414784"/>
            <a:ext cx="3579537" cy="521500"/>
          </a:xfrm>
          <a:prstGeom prst="roundRect">
            <a:avLst/>
          </a:prstGeom>
          <a:solidFill>
            <a:srgbClr val="0070C0"/>
          </a:solidFill>
          <a:ln w="25400" cap="flat" cmpd="sng" algn="ctr">
            <a:noFill/>
            <a:prstDash val="solid"/>
          </a:ln>
          <a:effectLst/>
        </p:spPr>
        <p:txBody>
          <a:bodyPr lIns="18000" tIns="18000" rIns="18000" bIns="18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CH" sz="1400" b="0" i="0" u="none" strike="noStrike" kern="0" cap="none" spc="0" normalizeH="0" baseline="0" noProof="0" dirty="0">
                <a:ln>
                  <a:noFill/>
                </a:ln>
                <a:solidFill>
                  <a:prstClr val="white"/>
                </a:solidFill>
                <a:effectLst/>
                <a:uLnTx/>
                <a:uFillTx/>
                <a:latin typeface="Franklin Gothic Book"/>
                <a:ea typeface="+mn-ea"/>
                <a:cs typeface="+mn-cs"/>
              </a:rPr>
              <a:t>Impulsgeber für die regionale Wirtschaft </a:t>
            </a:r>
            <a:br>
              <a:rPr kumimoji="0" lang="de-CH" sz="1400" b="0" i="0" u="none" strike="noStrike" kern="0" cap="none" spc="0" normalizeH="0" baseline="0" noProof="0" dirty="0">
                <a:ln>
                  <a:noFill/>
                </a:ln>
                <a:solidFill>
                  <a:prstClr val="white"/>
                </a:solidFill>
                <a:effectLst/>
                <a:uLnTx/>
                <a:uFillTx/>
                <a:latin typeface="Franklin Gothic Book"/>
                <a:ea typeface="+mn-ea"/>
                <a:cs typeface="+mn-cs"/>
              </a:rPr>
            </a:br>
            <a:r>
              <a:rPr kumimoji="0" lang="de-CH" sz="1400" b="0" i="0" u="none" strike="noStrike" kern="0" cap="none" spc="0" normalizeH="0" baseline="0" noProof="0" dirty="0">
                <a:ln>
                  <a:noFill/>
                </a:ln>
                <a:solidFill>
                  <a:prstClr val="white"/>
                </a:solidFill>
                <a:effectLst/>
                <a:uLnTx/>
                <a:uFillTx/>
                <a:latin typeface="Franklin Gothic Book"/>
                <a:ea typeface="+mn-ea"/>
                <a:cs typeface="+mn-cs"/>
              </a:rPr>
              <a:t>durch wirtschaftliche Verflechtung</a:t>
            </a:r>
            <a:endParaRPr kumimoji="0" lang="de-CH" sz="1200" b="0" i="0" u="none" strike="noStrike" kern="0" cap="none" spc="0" normalizeH="0" baseline="0" noProof="0" dirty="0">
              <a:ln>
                <a:noFill/>
              </a:ln>
              <a:solidFill>
                <a:prstClr val="white"/>
              </a:solidFill>
              <a:effectLst/>
              <a:uLnTx/>
              <a:uFillTx/>
              <a:latin typeface="Franklin Gothic Book"/>
              <a:ea typeface="+mn-ea"/>
              <a:cs typeface="+mn-cs"/>
            </a:endParaRPr>
          </a:p>
        </p:txBody>
      </p:sp>
      <p:sp>
        <p:nvSpPr>
          <p:cNvPr id="18" name="Textfeld 17">
            <a:extLst>
              <a:ext uri="{FF2B5EF4-FFF2-40B4-BE49-F238E27FC236}">
                <a16:creationId xmlns:a16="http://schemas.microsoft.com/office/drawing/2014/main" id="{C692B9D0-3F31-CF46-5875-9D9085946E58}"/>
              </a:ext>
            </a:extLst>
          </p:cNvPr>
          <p:cNvSpPr txBox="1"/>
          <p:nvPr/>
        </p:nvSpPr>
        <p:spPr>
          <a:xfrm>
            <a:off x="4783996" y="5529210"/>
            <a:ext cx="4336030" cy="584775"/>
          </a:xfrm>
          <a:prstGeom prst="rect">
            <a:avLst/>
          </a:prstGeom>
          <a:noFill/>
        </p:spPr>
        <p:txBody>
          <a:bodyPr wrap="square">
            <a:spAutoFit/>
          </a:bodyPr>
          <a:lstStyle/>
          <a:p>
            <a:pPr algn="ctr"/>
            <a:r>
              <a:rPr lang="de-CH" sz="1600" dirty="0">
                <a:solidFill>
                  <a:srgbClr val="1E5AA9"/>
                </a:solidFill>
              </a:rPr>
              <a:t>Bedeutung der BSH-Institutionen für die Volkswirtschaft im Kanton Graubünden</a:t>
            </a:r>
          </a:p>
        </p:txBody>
      </p:sp>
      <p:sp>
        <p:nvSpPr>
          <p:cNvPr id="19" name="Geschweifte Klammer rechts 18">
            <a:extLst>
              <a:ext uri="{FF2B5EF4-FFF2-40B4-BE49-F238E27FC236}">
                <a16:creationId xmlns:a16="http://schemas.microsoft.com/office/drawing/2014/main" id="{DC52428C-33E7-DBE0-A5E5-AF9E4347ED5F}"/>
              </a:ext>
            </a:extLst>
          </p:cNvPr>
          <p:cNvSpPr/>
          <p:nvPr/>
        </p:nvSpPr>
        <p:spPr>
          <a:xfrm rot="5400000">
            <a:off x="6760135" y="3442111"/>
            <a:ext cx="299365" cy="3690266"/>
          </a:xfrm>
          <a:prstGeom prst="rightBrace">
            <a:avLst>
              <a:gd name="adj1" fmla="val 49059"/>
              <a:gd name="adj2" fmla="val 50000"/>
            </a:avLst>
          </a:prstGeom>
          <a:ln>
            <a:solidFill>
              <a:srgbClr val="1E5AA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a:p>
        </p:txBody>
      </p:sp>
      <p:sp>
        <p:nvSpPr>
          <p:cNvPr id="20" name="Textfeld 19">
            <a:extLst>
              <a:ext uri="{FF2B5EF4-FFF2-40B4-BE49-F238E27FC236}">
                <a16:creationId xmlns:a16="http://schemas.microsoft.com/office/drawing/2014/main" id="{57E36FE0-F347-568C-698A-F6CA90126AFA}"/>
              </a:ext>
            </a:extLst>
          </p:cNvPr>
          <p:cNvSpPr txBox="1"/>
          <p:nvPr/>
        </p:nvSpPr>
        <p:spPr>
          <a:xfrm>
            <a:off x="267318" y="5988861"/>
            <a:ext cx="4552644" cy="246221"/>
          </a:xfrm>
          <a:prstGeom prst="rect">
            <a:avLst/>
          </a:prstGeom>
          <a:noFill/>
        </p:spPr>
        <p:txBody>
          <a:bodyPr wrap="square">
            <a:spAutoFit/>
          </a:bodyPr>
          <a:lstStyle/>
          <a:p>
            <a:r>
              <a:rPr lang="de-CH" sz="1000" dirty="0"/>
              <a:t>Quellen: Euro Health Consumer Index 2018, OECD Health at a </a:t>
            </a:r>
            <a:r>
              <a:rPr lang="de-CH" sz="1000" dirty="0" err="1"/>
              <a:t>glance</a:t>
            </a:r>
            <a:endParaRPr lang="de-CH" sz="1000" dirty="0"/>
          </a:p>
        </p:txBody>
      </p:sp>
    </p:spTree>
    <p:extLst>
      <p:ext uri="{BB962C8B-B14F-4D97-AF65-F5344CB8AC3E}">
        <p14:creationId xmlns:p14="http://schemas.microsoft.com/office/powerpoint/2010/main" val="1993690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animBg="1"/>
      <p:bldP spid="17" grpId="0" animBg="1"/>
      <p:bldP spid="18" grpId="0"/>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3"/>
          </p:nvPr>
        </p:nvSpPr>
        <p:spPr/>
        <p:txBody>
          <a:bodyPr/>
          <a:lstStyle/>
          <a:p>
            <a:fld id="{B8F67835-4743-1E48-AD18-52FDD58D9F22}" type="slidenum">
              <a:rPr lang="de-DE" smtClean="0"/>
              <a:pPr/>
              <a:t>5</a:t>
            </a:fld>
            <a:endParaRPr lang="de-DE" dirty="0"/>
          </a:p>
        </p:txBody>
      </p:sp>
      <p:sp>
        <p:nvSpPr>
          <p:cNvPr id="5" name="Titel 1">
            <a:extLst>
              <a:ext uri="{FF2B5EF4-FFF2-40B4-BE49-F238E27FC236}">
                <a16:creationId xmlns:a16="http://schemas.microsoft.com/office/drawing/2014/main" id="{159ADCAB-7B85-CA5E-71B3-1C7F75918024}"/>
              </a:ext>
            </a:extLst>
          </p:cNvPr>
          <p:cNvSpPr txBox="1">
            <a:spLocks/>
          </p:cNvSpPr>
          <p:nvPr/>
        </p:nvSpPr>
        <p:spPr>
          <a:xfrm>
            <a:off x="375625" y="1207593"/>
            <a:ext cx="8229600" cy="67839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sz="2400" b="1" dirty="0"/>
              <a:t>Die BSH-Institutionen als Arbeitgeber</a:t>
            </a:r>
            <a:endParaRPr lang="de-CH" sz="4000" b="1" dirty="0">
              <a:solidFill>
                <a:srgbClr val="0091BE"/>
              </a:solidFill>
            </a:endParaRPr>
          </a:p>
        </p:txBody>
      </p:sp>
      <p:sp>
        <p:nvSpPr>
          <p:cNvPr id="47" name="Textfeld 46">
            <a:extLst>
              <a:ext uri="{FF2B5EF4-FFF2-40B4-BE49-F238E27FC236}">
                <a16:creationId xmlns:a16="http://schemas.microsoft.com/office/drawing/2014/main" id="{3AE71931-0F9F-ABCE-C8EF-98E1D2199F48}"/>
              </a:ext>
            </a:extLst>
          </p:cNvPr>
          <p:cNvSpPr txBox="1"/>
          <p:nvPr/>
        </p:nvSpPr>
        <p:spPr>
          <a:xfrm>
            <a:off x="352897" y="1660565"/>
            <a:ext cx="2551178" cy="2769989"/>
          </a:xfrm>
          <a:prstGeom prst="rect">
            <a:avLst/>
          </a:prstGeom>
          <a:noFill/>
        </p:spPr>
        <p:txBody>
          <a:bodyPr wrap="square" rtlCol="0">
            <a:spAutoFit/>
          </a:bodyPr>
          <a:lstStyle/>
          <a:p>
            <a:r>
              <a:rPr lang="de-CH" sz="4800" dirty="0">
                <a:latin typeface="+mj-lt"/>
              </a:rPr>
              <a:t>1 : 12.6</a:t>
            </a:r>
            <a:br>
              <a:rPr lang="de-CH" sz="4800" dirty="0">
                <a:latin typeface="+mj-lt"/>
              </a:rPr>
            </a:br>
            <a:r>
              <a:rPr lang="de-CH" sz="1400" dirty="0">
                <a:latin typeface="+mj-lt"/>
              </a:rPr>
              <a:t>Mehr als jeder dreizehnte Arbeitsplatz (FTE) des Kantons Graubünden ist in einem der BSH-Institutionen angesiedelt. Das entspricht einem Anteil von 8.0 Prozent. Bezogen auf die beschäftigten Personen liegt der Anteil bei 8.8 Prozent.</a:t>
            </a:r>
          </a:p>
        </p:txBody>
      </p:sp>
      <p:grpSp>
        <p:nvGrpSpPr>
          <p:cNvPr id="90" name="Gruppieren 89">
            <a:extLst>
              <a:ext uri="{FF2B5EF4-FFF2-40B4-BE49-F238E27FC236}">
                <a16:creationId xmlns:a16="http://schemas.microsoft.com/office/drawing/2014/main" id="{2525DA94-80DA-0BAC-D3FE-41BABE805A1F}"/>
              </a:ext>
            </a:extLst>
          </p:cNvPr>
          <p:cNvGrpSpPr/>
          <p:nvPr/>
        </p:nvGrpSpPr>
        <p:grpSpPr>
          <a:xfrm>
            <a:off x="2558425" y="2546963"/>
            <a:ext cx="3981168" cy="2720224"/>
            <a:chOff x="3580514" y="2107901"/>
            <a:chExt cx="3981168" cy="2720224"/>
          </a:xfrm>
        </p:grpSpPr>
        <p:sp>
          <p:nvSpPr>
            <p:cNvPr id="81" name="Textplatzhalter 3">
              <a:extLst>
                <a:ext uri="{FF2B5EF4-FFF2-40B4-BE49-F238E27FC236}">
                  <a16:creationId xmlns:a16="http://schemas.microsoft.com/office/drawing/2014/main" id="{14E6865F-7895-BF14-2A8F-B6253CF0E3DB}"/>
                </a:ext>
              </a:extLst>
            </p:cNvPr>
            <p:cNvSpPr txBox="1">
              <a:spLocks/>
            </p:cNvSpPr>
            <p:nvPr/>
          </p:nvSpPr>
          <p:spPr>
            <a:xfrm>
              <a:off x="3580514" y="2107901"/>
              <a:ext cx="3737048" cy="894888"/>
            </a:xfrm>
            <a:prstGeom prst="rect">
              <a:avLst/>
            </a:prstGeom>
          </p:spPr>
          <p:txBody>
            <a:bodyPr vert="horz" lIns="91440" tIns="45720" rIns="91440" bIns="45720" rtlCol="0">
              <a:noAutofit/>
            </a:bodyPr>
            <a:lstStyle>
              <a:lvl1pPr marL="360363" indent="-360363" algn="l" defTabSz="914400" rtl="0" eaLnBrk="1" latinLnBrk="0" hangingPunct="1">
                <a:lnSpc>
                  <a:spcPct val="100000"/>
                </a:lnSpc>
                <a:spcBef>
                  <a:spcPts val="1000"/>
                </a:spcBef>
                <a:spcAft>
                  <a:spcPts val="600"/>
                </a:spcAft>
                <a:buFont typeface="Wingdings" panose="05000000000000000000" pitchFamily="2" charset="2"/>
                <a:buChar char="§"/>
                <a:defRPr lang="de-DE" sz="1800" kern="1200" dirty="0" smtClean="0">
                  <a:solidFill>
                    <a:schemeClr val="tx1"/>
                  </a:solidFill>
                  <a:latin typeface="+mn-lt"/>
                  <a:ea typeface="+mn-ea"/>
                  <a:cs typeface="+mn-cs"/>
                </a:defRPr>
              </a:lvl1pPr>
              <a:lvl2pPr marL="628650" indent="-268288" algn="l" defTabSz="914400" rtl="0" eaLnBrk="1" latinLnBrk="0" hangingPunct="1">
                <a:lnSpc>
                  <a:spcPct val="100000"/>
                </a:lnSpc>
                <a:spcBef>
                  <a:spcPts val="500"/>
                </a:spcBef>
                <a:spcAft>
                  <a:spcPts val="600"/>
                </a:spcAft>
                <a:buFont typeface="Wingdings" panose="05000000000000000000" pitchFamily="2" charset="2"/>
                <a:buChar char="§"/>
                <a:defRPr lang="de-DE" sz="1800" kern="1200" dirty="0" smtClean="0">
                  <a:solidFill>
                    <a:schemeClr val="tx1"/>
                  </a:solidFill>
                  <a:latin typeface="+mn-lt"/>
                  <a:ea typeface="+mn-ea"/>
                  <a:cs typeface="+mn-cs"/>
                </a:defRPr>
              </a:lvl2pPr>
              <a:lvl3pPr marL="895350" indent="-266700" algn="l" defTabSz="914400" rtl="0" eaLnBrk="1" latinLnBrk="0" hangingPunct="1">
                <a:lnSpc>
                  <a:spcPct val="100000"/>
                </a:lnSpc>
                <a:spcBef>
                  <a:spcPts val="500"/>
                </a:spcBef>
                <a:spcAft>
                  <a:spcPts val="600"/>
                </a:spcAft>
                <a:buFont typeface="Wingdings" panose="05000000000000000000" pitchFamily="2" charset="2"/>
                <a:buChar char="§"/>
                <a:defRPr lang="de-DE" sz="1800" kern="1200" dirty="0" smtClean="0">
                  <a:solidFill>
                    <a:schemeClr val="tx1"/>
                  </a:solidFill>
                  <a:latin typeface="+mn-lt"/>
                  <a:ea typeface="+mn-ea"/>
                  <a:cs typeface="+mn-cs"/>
                </a:defRPr>
              </a:lvl3pPr>
              <a:lvl4pPr marL="1163638" indent="-268288" algn="l" defTabSz="914400" rtl="0" eaLnBrk="1" latinLnBrk="0" hangingPunct="1">
                <a:lnSpc>
                  <a:spcPct val="100000"/>
                </a:lnSpc>
                <a:spcBef>
                  <a:spcPts val="500"/>
                </a:spcBef>
                <a:spcAft>
                  <a:spcPts val="600"/>
                </a:spcAft>
                <a:buFont typeface="Wingdings" panose="05000000000000000000" pitchFamily="2" charset="2"/>
                <a:buChar char="§"/>
                <a:defRPr lang="de-DE" sz="1600" kern="1200" dirty="0" smtClean="0">
                  <a:solidFill>
                    <a:schemeClr val="tx1"/>
                  </a:solidFill>
                  <a:latin typeface="+mn-lt"/>
                  <a:ea typeface="+mn-ea"/>
                  <a:cs typeface="+mn-cs"/>
                </a:defRPr>
              </a:lvl4pPr>
              <a:lvl5pPr marL="1431925" indent="-268288" algn="l" defTabSz="914400" rtl="0" eaLnBrk="1" latinLnBrk="0" hangingPunct="1">
                <a:lnSpc>
                  <a:spcPct val="100000"/>
                </a:lnSpc>
                <a:spcBef>
                  <a:spcPts val="500"/>
                </a:spcBef>
                <a:spcAft>
                  <a:spcPts val="600"/>
                </a:spcAft>
                <a:buFont typeface="Wingdings" panose="05000000000000000000" pitchFamily="2" charset="2"/>
                <a:buChar char="§"/>
                <a:defRPr lang="de-CH"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CH" dirty="0"/>
                <a:t>BSH mit den viertmeisten Arbeitsplätzen im Kanton</a:t>
              </a:r>
            </a:p>
          </p:txBody>
        </p:sp>
        <p:sp>
          <p:nvSpPr>
            <p:cNvPr id="82" name="Ellipse 81">
              <a:extLst>
                <a:ext uri="{FF2B5EF4-FFF2-40B4-BE49-F238E27FC236}">
                  <a16:creationId xmlns:a16="http://schemas.microsoft.com/office/drawing/2014/main" id="{BD8EF5B2-2973-1BEB-542C-3909B2F62F18}"/>
                </a:ext>
              </a:extLst>
            </p:cNvPr>
            <p:cNvSpPr/>
            <p:nvPr/>
          </p:nvSpPr>
          <p:spPr>
            <a:xfrm>
              <a:off x="4221086" y="2875570"/>
              <a:ext cx="419548" cy="40879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chemeClr val="bg1"/>
                  </a:solidFill>
                </a:rPr>
                <a:t>1</a:t>
              </a:r>
            </a:p>
          </p:txBody>
        </p:sp>
        <p:sp>
          <p:nvSpPr>
            <p:cNvPr id="83" name="Ellipse 82">
              <a:extLst>
                <a:ext uri="{FF2B5EF4-FFF2-40B4-BE49-F238E27FC236}">
                  <a16:creationId xmlns:a16="http://schemas.microsoft.com/office/drawing/2014/main" id="{7C04CC2F-555C-A00C-8D5C-8ACFE7E32E51}"/>
                </a:ext>
              </a:extLst>
            </p:cNvPr>
            <p:cNvSpPr/>
            <p:nvPr/>
          </p:nvSpPr>
          <p:spPr>
            <a:xfrm>
              <a:off x="4237406" y="4419335"/>
              <a:ext cx="419548" cy="40879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t>4</a:t>
              </a:r>
            </a:p>
          </p:txBody>
        </p:sp>
        <p:sp>
          <p:nvSpPr>
            <p:cNvPr id="84" name="Ellipse 83">
              <a:extLst>
                <a:ext uri="{FF2B5EF4-FFF2-40B4-BE49-F238E27FC236}">
                  <a16:creationId xmlns:a16="http://schemas.microsoft.com/office/drawing/2014/main" id="{64172B05-F2F9-A927-1D2B-789C1ED17ED3}"/>
                </a:ext>
              </a:extLst>
            </p:cNvPr>
            <p:cNvSpPr/>
            <p:nvPr/>
          </p:nvSpPr>
          <p:spPr>
            <a:xfrm>
              <a:off x="4221086" y="3898584"/>
              <a:ext cx="419548" cy="40879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t>3</a:t>
              </a:r>
            </a:p>
          </p:txBody>
        </p:sp>
        <p:sp>
          <p:nvSpPr>
            <p:cNvPr id="85" name="Textfeld 84">
              <a:extLst>
                <a:ext uri="{FF2B5EF4-FFF2-40B4-BE49-F238E27FC236}">
                  <a16:creationId xmlns:a16="http://schemas.microsoft.com/office/drawing/2014/main" id="{88FCAE48-2FBE-93AF-5DC2-7899A6DFAFE1}"/>
                </a:ext>
              </a:extLst>
            </p:cNvPr>
            <p:cNvSpPr txBox="1"/>
            <p:nvPr/>
          </p:nvSpPr>
          <p:spPr>
            <a:xfrm>
              <a:off x="4615848" y="2882371"/>
              <a:ext cx="2918285" cy="307777"/>
            </a:xfrm>
            <a:prstGeom prst="rect">
              <a:avLst/>
            </a:prstGeom>
            <a:noFill/>
          </p:spPr>
          <p:txBody>
            <a:bodyPr wrap="square" rtlCol="0">
              <a:spAutoFit/>
            </a:bodyPr>
            <a:lstStyle/>
            <a:p>
              <a:r>
                <a:rPr lang="de-CH" sz="1400" dirty="0">
                  <a:latin typeface="+mj-lt"/>
                </a:rPr>
                <a:t>Gastgewerbe &amp; Kulturwirtschaft</a:t>
              </a:r>
            </a:p>
          </p:txBody>
        </p:sp>
        <p:sp>
          <p:nvSpPr>
            <p:cNvPr id="86" name="Textfeld 85">
              <a:extLst>
                <a:ext uri="{FF2B5EF4-FFF2-40B4-BE49-F238E27FC236}">
                  <a16:creationId xmlns:a16="http://schemas.microsoft.com/office/drawing/2014/main" id="{EADF1EF6-E767-2119-9F76-8AC58D12E1FD}"/>
                </a:ext>
              </a:extLst>
            </p:cNvPr>
            <p:cNvSpPr txBox="1"/>
            <p:nvPr/>
          </p:nvSpPr>
          <p:spPr>
            <a:xfrm>
              <a:off x="4617640" y="3938413"/>
              <a:ext cx="2918285" cy="307777"/>
            </a:xfrm>
            <a:prstGeom prst="rect">
              <a:avLst/>
            </a:prstGeom>
            <a:noFill/>
          </p:spPr>
          <p:txBody>
            <a:bodyPr wrap="square" rtlCol="0">
              <a:spAutoFit/>
            </a:bodyPr>
            <a:lstStyle/>
            <a:p>
              <a:r>
                <a:rPr lang="de-CH" sz="1400" dirty="0" err="1">
                  <a:solidFill>
                    <a:srgbClr val="3C4650"/>
                  </a:solidFill>
                  <a:latin typeface="+mj-lt"/>
                </a:rPr>
                <a:t>Öffentl</a:t>
              </a:r>
              <a:r>
                <a:rPr lang="de-CH" sz="1400" dirty="0">
                  <a:solidFill>
                    <a:srgbClr val="3C4650"/>
                  </a:solidFill>
                  <a:latin typeface="+mj-lt"/>
                </a:rPr>
                <a:t>. Verwaltung</a:t>
              </a:r>
            </a:p>
          </p:txBody>
        </p:sp>
        <p:sp>
          <p:nvSpPr>
            <p:cNvPr id="87" name="Textfeld 86">
              <a:extLst>
                <a:ext uri="{FF2B5EF4-FFF2-40B4-BE49-F238E27FC236}">
                  <a16:creationId xmlns:a16="http://schemas.microsoft.com/office/drawing/2014/main" id="{24D1064E-5881-E731-5719-C8AA4328C979}"/>
                </a:ext>
              </a:extLst>
            </p:cNvPr>
            <p:cNvSpPr txBox="1"/>
            <p:nvPr/>
          </p:nvSpPr>
          <p:spPr>
            <a:xfrm>
              <a:off x="4636857" y="4462587"/>
              <a:ext cx="2918285" cy="307777"/>
            </a:xfrm>
            <a:prstGeom prst="rect">
              <a:avLst/>
            </a:prstGeom>
            <a:noFill/>
          </p:spPr>
          <p:txBody>
            <a:bodyPr wrap="square" rtlCol="0">
              <a:spAutoFit/>
            </a:bodyPr>
            <a:lstStyle/>
            <a:p>
              <a:r>
                <a:rPr lang="de-CH" sz="1400" dirty="0">
                  <a:solidFill>
                    <a:srgbClr val="C00000"/>
                  </a:solidFill>
                  <a:latin typeface="+mj-lt"/>
                </a:rPr>
                <a:t>BSH-Institutionen</a:t>
              </a:r>
            </a:p>
          </p:txBody>
        </p:sp>
        <p:sp>
          <p:nvSpPr>
            <p:cNvPr id="88" name="Ellipse 87">
              <a:extLst>
                <a:ext uri="{FF2B5EF4-FFF2-40B4-BE49-F238E27FC236}">
                  <a16:creationId xmlns:a16="http://schemas.microsoft.com/office/drawing/2014/main" id="{37A37046-08FB-FE9B-4445-39D487D490F3}"/>
                </a:ext>
              </a:extLst>
            </p:cNvPr>
            <p:cNvSpPr/>
            <p:nvPr/>
          </p:nvSpPr>
          <p:spPr>
            <a:xfrm>
              <a:off x="4214379" y="3378571"/>
              <a:ext cx="419548" cy="40879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chemeClr val="bg1"/>
                  </a:solidFill>
                </a:rPr>
                <a:t>2</a:t>
              </a:r>
            </a:p>
          </p:txBody>
        </p:sp>
        <p:sp>
          <p:nvSpPr>
            <p:cNvPr id="89" name="Textfeld 88">
              <a:extLst>
                <a:ext uri="{FF2B5EF4-FFF2-40B4-BE49-F238E27FC236}">
                  <a16:creationId xmlns:a16="http://schemas.microsoft.com/office/drawing/2014/main" id="{434B2C1B-F81F-B84B-501A-3587EA1EADD2}"/>
                </a:ext>
              </a:extLst>
            </p:cNvPr>
            <p:cNvSpPr txBox="1"/>
            <p:nvPr/>
          </p:nvSpPr>
          <p:spPr>
            <a:xfrm>
              <a:off x="4643397" y="3404616"/>
              <a:ext cx="2918285" cy="307777"/>
            </a:xfrm>
            <a:prstGeom prst="rect">
              <a:avLst/>
            </a:prstGeom>
            <a:noFill/>
          </p:spPr>
          <p:txBody>
            <a:bodyPr wrap="square" rtlCol="0">
              <a:spAutoFit/>
            </a:bodyPr>
            <a:lstStyle/>
            <a:p>
              <a:r>
                <a:rPr lang="de-CH" sz="1400" dirty="0">
                  <a:latin typeface="+mj-lt"/>
                </a:rPr>
                <a:t>Bauwirtschaft</a:t>
              </a:r>
            </a:p>
          </p:txBody>
        </p:sp>
      </p:grpSp>
      <p:pic>
        <p:nvPicPr>
          <p:cNvPr id="91" name="Grafik 90">
            <a:extLst>
              <a:ext uri="{FF2B5EF4-FFF2-40B4-BE49-F238E27FC236}">
                <a16:creationId xmlns:a16="http://schemas.microsoft.com/office/drawing/2014/main" id="{BB4BB849-0B14-FEC5-22FC-1A6FB1209C64}"/>
              </a:ext>
            </a:extLst>
          </p:cNvPr>
          <p:cNvPicPr>
            <a:picLocks noChangeAspect="1"/>
          </p:cNvPicPr>
          <p:nvPr/>
        </p:nvPicPr>
        <p:blipFill>
          <a:blip r:embed="rId3"/>
          <a:stretch>
            <a:fillRect/>
          </a:stretch>
        </p:blipFill>
        <p:spPr>
          <a:xfrm>
            <a:off x="5254415" y="4255490"/>
            <a:ext cx="3889585" cy="2115495"/>
          </a:xfrm>
          <a:prstGeom prst="rect">
            <a:avLst/>
          </a:prstGeom>
        </p:spPr>
      </p:pic>
      <p:sp>
        <p:nvSpPr>
          <p:cNvPr id="92" name="CasellaDiTesto 15">
            <a:extLst>
              <a:ext uri="{FF2B5EF4-FFF2-40B4-BE49-F238E27FC236}">
                <a16:creationId xmlns:a16="http://schemas.microsoft.com/office/drawing/2014/main" id="{EB405055-8DB4-5730-BB7F-864A0B0BD6BE}"/>
              </a:ext>
            </a:extLst>
          </p:cNvPr>
          <p:cNvSpPr txBox="1"/>
          <p:nvPr/>
        </p:nvSpPr>
        <p:spPr>
          <a:xfrm>
            <a:off x="305079" y="6083727"/>
            <a:ext cx="1970924" cy="415498"/>
          </a:xfrm>
          <a:prstGeom prst="rect">
            <a:avLst/>
          </a:prstGeom>
          <a:noFill/>
        </p:spPr>
        <p:txBody>
          <a:bodyPr wrap="square" rtlCol="0">
            <a:spAutoFit/>
          </a:bodyPr>
          <a:lstStyle/>
          <a:p>
            <a:pPr marL="180975" indent="-180975">
              <a:tabLst>
                <a:tab pos="180975" algn="l"/>
              </a:tabLst>
            </a:pPr>
            <a:endParaRPr lang="de-CH" sz="1100" dirty="0">
              <a:solidFill>
                <a:srgbClr val="3C4650"/>
              </a:solidFill>
            </a:endParaRPr>
          </a:p>
          <a:p>
            <a:pPr marL="447675" indent="-447675">
              <a:tabLst>
                <a:tab pos="447675" algn="l"/>
              </a:tabLst>
            </a:pPr>
            <a:r>
              <a:rPr lang="de-CH" sz="1000" dirty="0"/>
              <a:t>Quellen: BAK Economics, BFS</a:t>
            </a:r>
          </a:p>
        </p:txBody>
      </p:sp>
      <p:sp>
        <p:nvSpPr>
          <p:cNvPr id="2" name="Textfeld 1">
            <a:extLst>
              <a:ext uri="{FF2B5EF4-FFF2-40B4-BE49-F238E27FC236}">
                <a16:creationId xmlns:a16="http://schemas.microsoft.com/office/drawing/2014/main" id="{BBEBD30C-35AE-46C3-5BCB-8C418046E368}"/>
              </a:ext>
            </a:extLst>
          </p:cNvPr>
          <p:cNvSpPr txBox="1"/>
          <p:nvPr/>
        </p:nvSpPr>
        <p:spPr>
          <a:xfrm>
            <a:off x="6539593" y="2090992"/>
            <a:ext cx="2173918" cy="923330"/>
          </a:xfrm>
          <a:prstGeom prst="rect">
            <a:avLst/>
          </a:prstGeom>
          <a:noFill/>
        </p:spPr>
        <p:txBody>
          <a:bodyPr wrap="square" rtlCol="0">
            <a:spAutoFit/>
          </a:bodyPr>
          <a:lstStyle/>
          <a:p>
            <a:pPr algn="ctr"/>
            <a:r>
              <a:rPr lang="de-DE" b="1" dirty="0">
                <a:solidFill>
                  <a:srgbClr val="C00000"/>
                </a:solidFill>
              </a:rPr>
              <a:t>Insgesamt 11‘695 Beschäftigte (8‘105 FTE)</a:t>
            </a:r>
            <a:endParaRPr lang="de-CH" b="1" dirty="0">
              <a:solidFill>
                <a:srgbClr val="C00000"/>
              </a:solidFill>
            </a:endParaRPr>
          </a:p>
        </p:txBody>
      </p:sp>
    </p:spTree>
    <p:extLst>
      <p:ext uri="{BB962C8B-B14F-4D97-AF65-F5344CB8AC3E}">
        <p14:creationId xmlns:p14="http://schemas.microsoft.com/office/powerpoint/2010/main" val="1149987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3"/>
          </p:nvPr>
        </p:nvSpPr>
        <p:spPr/>
        <p:txBody>
          <a:bodyPr/>
          <a:lstStyle/>
          <a:p>
            <a:fld id="{B8F67835-4743-1E48-AD18-52FDD58D9F22}" type="slidenum">
              <a:rPr lang="de-DE" smtClean="0"/>
              <a:pPr/>
              <a:t>6</a:t>
            </a:fld>
            <a:endParaRPr lang="de-DE" dirty="0"/>
          </a:p>
        </p:txBody>
      </p:sp>
      <p:sp>
        <p:nvSpPr>
          <p:cNvPr id="5" name="Titel 1">
            <a:extLst>
              <a:ext uri="{FF2B5EF4-FFF2-40B4-BE49-F238E27FC236}">
                <a16:creationId xmlns:a16="http://schemas.microsoft.com/office/drawing/2014/main" id="{159ADCAB-7B85-CA5E-71B3-1C7F75918024}"/>
              </a:ext>
            </a:extLst>
          </p:cNvPr>
          <p:cNvSpPr txBox="1">
            <a:spLocks/>
          </p:cNvSpPr>
          <p:nvPr/>
        </p:nvSpPr>
        <p:spPr>
          <a:xfrm>
            <a:off x="375625" y="1207593"/>
            <a:ext cx="8229600" cy="67839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sz="2400" b="1" dirty="0"/>
              <a:t>Die BSH-Institutionen als Ausbildungsbetriebe</a:t>
            </a:r>
            <a:endParaRPr lang="de-CH" sz="4000" b="1" dirty="0">
              <a:solidFill>
                <a:srgbClr val="0091BE"/>
              </a:solidFill>
            </a:endParaRPr>
          </a:p>
        </p:txBody>
      </p:sp>
      <p:sp>
        <p:nvSpPr>
          <p:cNvPr id="46" name="Textfeld 45">
            <a:extLst>
              <a:ext uri="{FF2B5EF4-FFF2-40B4-BE49-F238E27FC236}">
                <a16:creationId xmlns:a16="http://schemas.microsoft.com/office/drawing/2014/main" id="{35793B37-E21D-8CD4-7318-0E74FC98C055}"/>
              </a:ext>
            </a:extLst>
          </p:cNvPr>
          <p:cNvSpPr txBox="1"/>
          <p:nvPr/>
        </p:nvSpPr>
        <p:spPr>
          <a:xfrm>
            <a:off x="358775" y="6250123"/>
            <a:ext cx="8490611" cy="246221"/>
          </a:xfrm>
          <a:prstGeom prst="rect">
            <a:avLst/>
          </a:prstGeom>
          <a:noFill/>
        </p:spPr>
        <p:txBody>
          <a:bodyPr wrap="square">
            <a:spAutoFit/>
          </a:bodyPr>
          <a:lstStyle/>
          <a:p>
            <a:r>
              <a:rPr lang="de-CH" sz="1000" dirty="0">
                <a:latin typeface="+mn-lt"/>
              </a:rPr>
              <a:t>Quelle: BAK Economics, Bundesamt für Gesundheit, Bundesamt für Statistik</a:t>
            </a:r>
            <a:endParaRPr lang="de-CH" sz="1000" dirty="0"/>
          </a:p>
        </p:txBody>
      </p:sp>
      <p:graphicFrame>
        <p:nvGraphicFramePr>
          <p:cNvPr id="107" name="Diagramm 106">
            <a:extLst>
              <a:ext uri="{FF2B5EF4-FFF2-40B4-BE49-F238E27FC236}">
                <a16:creationId xmlns:a16="http://schemas.microsoft.com/office/drawing/2014/main" id="{0C584BD5-B2E8-3BC3-E930-A46C31BFB717}"/>
              </a:ext>
            </a:extLst>
          </p:cNvPr>
          <p:cNvGraphicFramePr>
            <a:graphicFrameLocks/>
          </p:cNvGraphicFramePr>
          <p:nvPr>
            <p:extLst>
              <p:ext uri="{D42A27DB-BD31-4B8C-83A1-F6EECF244321}">
                <p14:modId xmlns:p14="http://schemas.microsoft.com/office/powerpoint/2010/main" val="2839949357"/>
              </p:ext>
            </p:extLst>
          </p:nvPr>
        </p:nvGraphicFramePr>
        <p:xfrm>
          <a:off x="358775" y="1885987"/>
          <a:ext cx="6535354" cy="3921212"/>
        </p:xfrm>
        <a:graphic>
          <a:graphicData uri="http://schemas.openxmlformats.org/drawingml/2006/chart">
            <c:chart xmlns:c="http://schemas.openxmlformats.org/drawingml/2006/chart" xmlns:r="http://schemas.openxmlformats.org/officeDocument/2006/relationships" r:id="rId3"/>
          </a:graphicData>
        </a:graphic>
      </p:graphicFrame>
      <p:sp>
        <p:nvSpPr>
          <p:cNvPr id="108" name="Textfeld 107">
            <a:extLst>
              <a:ext uri="{FF2B5EF4-FFF2-40B4-BE49-F238E27FC236}">
                <a16:creationId xmlns:a16="http://schemas.microsoft.com/office/drawing/2014/main" id="{90BDF545-70F5-39A6-35FD-8656118AE30E}"/>
              </a:ext>
            </a:extLst>
          </p:cNvPr>
          <p:cNvSpPr txBox="1"/>
          <p:nvPr/>
        </p:nvSpPr>
        <p:spPr>
          <a:xfrm>
            <a:off x="6894129" y="2967335"/>
            <a:ext cx="2000704" cy="923330"/>
          </a:xfrm>
          <a:prstGeom prst="rect">
            <a:avLst/>
          </a:prstGeom>
          <a:noFill/>
        </p:spPr>
        <p:txBody>
          <a:bodyPr wrap="square" rtlCol="0">
            <a:spAutoFit/>
          </a:bodyPr>
          <a:lstStyle/>
          <a:p>
            <a:r>
              <a:rPr lang="de-DE" dirty="0">
                <a:solidFill>
                  <a:srgbClr val="C00000"/>
                </a:solidFill>
              </a:rPr>
              <a:t>Insgesamt 1‘306 Beschäftigte in Ausbildung</a:t>
            </a:r>
            <a:endParaRPr lang="de-CH" dirty="0">
              <a:solidFill>
                <a:srgbClr val="C00000"/>
              </a:solidFill>
            </a:endParaRPr>
          </a:p>
        </p:txBody>
      </p:sp>
    </p:spTree>
    <p:extLst>
      <p:ext uri="{BB962C8B-B14F-4D97-AF65-F5344CB8AC3E}">
        <p14:creationId xmlns:p14="http://schemas.microsoft.com/office/powerpoint/2010/main" val="425866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3"/>
          </p:nvPr>
        </p:nvSpPr>
        <p:spPr/>
        <p:txBody>
          <a:bodyPr/>
          <a:lstStyle/>
          <a:p>
            <a:fld id="{B8F67835-4743-1E48-AD18-52FDD58D9F22}" type="slidenum">
              <a:rPr lang="de-DE" smtClean="0"/>
              <a:pPr/>
              <a:t>7</a:t>
            </a:fld>
            <a:endParaRPr lang="de-DE" dirty="0"/>
          </a:p>
        </p:txBody>
      </p:sp>
      <p:sp>
        <p:nvSpPr>
          <p:cNvPr id="5" name="Titel 1">
            <a:extLst>
              <a:ext uri="{FF2B5EF4-FFF2-40B4-BE49-F238E27FC236}">
                <a16:creationId xmlns:a16="http://schemas.microsoft.com/office/drawing/2014/main" id="{159ADCAB-7B85-CA5E-71B3-1C7F75918024}"/>
              </a:ext>
            </a:extLst>
          </p:cNvPr>
          <p:cNvSpPr txBox="1">
            <a:spLocks/>
          </p:cNvSpPr>
          <p:nvPr/>
        </p:nvSpPr>
        <p:spPr>
          <a:xfrm>
            <a:off x="375625" y="1207593"/>
            <a:ext cx="8229600" cy="52495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sz="2000" b="1" dirty="0"/>
              <a:t>Die BSH-Institutionen als Arbeitgeber und Ausbildungsbetriebe</a:t>
            </a:r>
            <a:endParaRPr lang="de-CH" sz="2000" b="1" dirty="0">
              <a:solidFill>
                <a:srgbClr val="0091BE"/>
              </a:solidFill>
            </a:endParaRPr>
          </a:p>
        </p:txBody>
      </p:sp>
      <p:pic>
        <p:nvPicPr>
          <p:cNvPr id="6" name="Immagine 4" descr="Immagine che contiene mappa&#10;&#10;Descrizione generata automaticamente">
            <a:extLst>
              <a:ext uri="{FF2B5EF4-FFF2-40B4-BE49-F238E27FC236}">
                <a16:creationId xmlns:a16="http://schemas.microsoft.com/office/drawing/2014/main" id="{AA4C2E1E-2BAF-6BCE-C197-BEB2EE6D816E}"/>
              </a:ext>
            </a:extLst>
          </p:cNvPr>
          <p:cNvPicPr>
            <a:picLocks noChangeAspect="1"/>
          </p:cNvPicPr>
          <p:nvPr/>
        </p:nvPicPr>
        <p:blipFill rotWithShape="1">
          <a:blip r:embed="rId3">
            <a:extLst>
              <a:ext uri="{28A0092B-C50C-407E-A947-70E740481C1C}">
                <a14:useLocalDpi xmlns:a14="http://schemas.microsoft.com/office/drawing/2010/main" val="0"/>
              </a:ext>
            </a:extLst>
          </a:blip>
          <a:srcRect t="16041" b="14653"/>
          <a:stretch/>
        </p:blipFill>
        <p:spPr>
          <a:xfrm>
            <a:off x="1151533" y="1732547"/>
            <a:ext cx="6840933" cy="4741181"/>
          </a:xfrm>
          <a:prstGeom prst="rect">
            <a:avLst/>
          </a:prstGeom>
        </p:spPr>
      </p:pic>
      <p:sp>
        <p:nvSpPr>
          <p:cNvPr id="7" name="Textfeld 6">
            <a:extLst>
              <a:ext uri="{FF2B5EF4-FFF2-40B4-BE49-F238E27FC236}">
                <a16:creationId xmlns:a16="http://schemas.microsoft.com/office/drawing/2014/main" id="{2B427458-7F3B-4C49-A69C-E2A4AF7885A2}"/>
              </a:ext>
            </a:extLst>
          </p:cNvPr>
          <p:cNvSpPr txBox="1"/>
          <p:nvPr/>
        </p:nvSpPr>
        <p:spPr>
          <a:xfrm>
            <a:off x="358775" y="6117579"/>
            <a:ext cx="2638003" cy="276999"/>
          </a:xfrm>
          <a:prstGeom prst="rect">
            <a:avLst/>
          </a:prstGeom>
          <a:noFill/>
        </p:spPr>
        <p:txBody>
          <a:bodyPr wrap="square" rtlCol="0">
            <a:spAutoFit/>
          </a:bodyPr>
          <a:lstStyle/>
          <a:p>
            <a:r>
              <a:rPr lang="de-DE" sz="1200" b="1" dirty="0"/>
              <a:t>11‘695 Personen (8‘105 FTE) / 9% </a:t>
            </a:r>
            <a:endParaRPr lang="de-CH" sz="1200" b="1" dirty="0"/>
          </a:p>
        </p:txBody>
      </p:sp>
      <p:sp>
        <p:nvSpPr>
          <p:cNvPr id="9" name="CasellaDiTesto 15">
            <a:extLst>
              <a:ext uri="{FF2B5EF4-FFF2-40B4-BE49-F238E27FC236}">
                <a16:creationId xmlns:a16="http://schemas.microsoft.com/office/drawing/2014/main" id="{2E757B13-B4BE-DADE-0D0D-918C8F5F9C1F}"/>
              </a:ext>
            </a:extLst>
          </p:cNvPr>
          <p:cNvSpPr txBox="1"/>
          <p:nvPr/>
        </p:nvSpPr>
        <p:spPr>
          <a:xfrm>
            <a:off x="6945445" y="6058230"/>
            <a:ext cx="2094042" cy="415498"/>
          </a:xfrm>
          <a:prstGeom prst="rect">
            <a:avLst/>
          </a:prstGeom>
          <a:noFill/>
        </p:spPr>
        <p:txBody>
          <a:bodyPr wrap="square" rtlCol="0">
            <a:spAutoFit/>
          </a:bodyPr>
          <a:lstStyle/>
          <a:p>
            <a:pPr marL="180975" indent="-180975">
              <a:tabLst>
                <a:tab pos="180975" algn="l"/>
              </a:tabLst>
            </a:pPr>
            <a:endParaRPr lang="de-CH" sz="1100" dirty="0">
              <a:solidFill>
                <a:srgbClr val="3C4650"/>
              </a:solidFill>
            </a:endParaRPr>
          </a:p>
          <a:p>
            <a:pPr marL="447675" indent="-447675">
              <a:tabLst>
                <a:tab pos="447675" algn="l"/>
              </a:tabLst>
            </a:pPr>
            <a:r>
              <a:rPr lang="de-CH" sz="1000" dirty="0"/>
              <a:t>Quellen: BAK Economics, BSH</a:t>
            </a:r>
          </a:p>
        </p:txBody>
      </p:sp>
    </p:spTree>
    <p:extLst>
      <p:ext uri="{BB962C8B-B14F-4D97-AF65-F5344CB8AC3E}">
        <p14:creationId xmlns:p14="http://schemas.microsoft.com/office/powerpoint/2010/main" val="3907727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3"/>
          </p:nvPr>
        </p:nvSpPr>
        <p:spPr/>
        <p:txBody>
          <a:bodyPr/>
          <a:lstStyle/>
          <a:p>
            <a:fld id="{B8F67835-4743-1E48-AD18-52FDD58D9F22}" type="slidenum">
              <a:rPr lang="de-DE" smtClean="0"/>
              <a:pPr/>
              <a:t>8</a:t>
            </a:fld>
            <a:endParaRPr lang="de-DE" dirty="0"/>
          </a:p>
        </p:txBody>
      </p:sp>
      <p:sp>
        <p:nvSpPr>
          <p:cNvPr id="5" name="Titel 1">
            <a:extLst>
              <a:ext uri="{FF2B5EF4-FFF2-40B4-BE49-F238E27FC236}">
                <a16:creationId xmlns:a16="http://schemas.microsoft.com/office/drawing/2014/main" id="{159ADCAB-7B85-CA5E-71B3-1C7F75918024}"/>
              </a:ext>
            </a:extLst>
          </p:cNvPr>
          <p:cNvSpPr txBox="1">
            <a:spLocks/>
          </p:cNvSpPr>
          <p:nvPr/>
        </p:nvSpPr>
        <p:spPr>
          <a:xfrm>
            <a:off x="375625" y="1207593"/>
            <a:ext cx="8229600" cy="46745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sz="2400" b="1" dirty="0"/>
              <a:t>Die BSH-Institutionen als Wirtschaftsfaktor</a:t>
            </a:r>
            <a:endParaRPr lang="de-CH" sz="4000" b="1" dirty="0">
              <a:solidFill>
                <a:srgbClr val="0091BE"/>
              </a:solidFill>
            </a:endParaRPr>
          </a:p>
        </p:txBody>
      </p:sp>
      <p:grpSp>
        <p:nvGrpSpPr>
          <p:cNvPr id="52" name="Gruppieren 51">
            <a:extLst>
              <a:ext uri="{FF2B5EF4-FFF2-40B4-BE49-F238E27FC236}">
                <a16:creationId xmlns:a16="http://schemas.microsoft.com/office/drawing/2014/main" id="{38CE80C8-7820-834C-E041-B14ACBBB7B84}"/>
              </a:ext>
            </a:extLst>
          </p:cNvPr>
          <p:cNvGrpSpPr/>
          <p:nvPr/>
        </p:nvGrpSpPr>
        <p:grpSpPr>
          <a:xfrm>
            <a:off x="366839" y="2777232"/>
            <a:ext cx="1521734" cy="2684889"/>
            <a:chOff x="561047" y="2777233"/>
            <a:chExt cx="1409192" cy="2132072"/>
          </a:xfrm>
        </p:grpSpPr>
        <p:sp>
          <p:nvSpPr>
            <p:cNvPr id="29" name="Rechteck: abgerundete Ecken 28">
              <a:extLst>
                <a:ext uri="{FF2B5EF4-FFF2-40B4-BE49-F238E27FC236}">
                  <a16:creationId xmlns:a16="http://schemas.microsoft.com/office/drawing/2014/main" id="{FB645DBA-4642-C047-4C21-ECC115C29811}"/>
                </a:ext>
              </a:extLst>
            </p:cNvPr>
            <p:cNvSpPr/>
            <p:nvPr/>
          </p:nvSpPr>
          <p:spPr>
            <a:xfrm>
              <a:off x="561047" y="2777233"/>
              <a:ext cx="1407695" cy="420793"/>
            </a:xfrm>
            <a:prstGeom prst="roundRect">
              <a:avLst>
                <a:gd name="adj" fmla="val 0"/>
              </a:avLst>
            </a:prstGeom>
            <a:noFill/>
            <a:ln w="25400" cap="flat" cmpd="sng" algn="ctr">
              <a:solidFill>
                <a:sysClr val="window" lastClr="FFFFFF">
                  <a:lumMod val="50000"/>
                </a:sysClr>
              </a:solidFill>
              <a:prstDash val="solid"/>
            </a:ln>
            <a:effectLst/>
          </p:spPr>
          <p:txBody>
            <a:bodyPr wrap="none" tIns="36000" bIns="0"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CH" sz="1400" b="0" i="0" u="none" strike="noStrike" kern="0" cap="none" spc="0" normalizeH="0" baseline="0" noProof="0" dirty="0">
                  <a:ln>
                    <a:noFill/>
                  </a:ln>
                  <a:solidFill>
                    <a:prstClr val="white">
                      <a:lumMod val="50000"/>
                    </a:prstClr>
                  </a:solidFill>
                  <a:effectLst/>
                  <a:uLnTx/>
                  <a:uFillTx/>
                  <a:latin typeface="Franklin Gothic Book"/>
                  <a:ea typeface="+mn-ea"/>
                  <a:cs typeface="+mn-cs"/>
                </a:rPr>
                <a:t>Personal</a:t>
              </a:r>
            </a:p>
          </p:txBody>
        </p:sp>
        <p:sp>
          <p:nvSpPr>
            <p:cNvPr id="30" name="Rechteck: abgerundete Ecken 29">
              <a:extLst>
                <a:ext uri="{FF2B5EF4-FFF2-40B4-BE49-F238E27FC236}">
                  <a16:creationId xmlns:a16="http://schemas.microsoft.com/office/drawing/2014/main" id="{51975C83-1F74-A883-AF70-4A8440560356}"/>
                </a:ext>
              </a:extLst>
            </p:cNvPr>
            <p:cNvSpPr/>
            <p:nvPr/>
          </p:nvSpPr>
          <p:spPr>
            <a:xfrm>
              <a:off x="561047" y="3913375"/>
              <a:ext cx="1407695" cy="420793"/>
            </a:xfrm>
            <a:prstGeom prst="roundRect">
              <a:avLst>
                <a:gd name="adj" fmla="val 0"/>
              </a:avLst>
            </a:prstGeom>
            <a:noFill/>
            <a:ln w="25400" cap="flat" cmpd="sng" algn="ctr">
              <a:solidFill>
                <a:sysClr val="window" lastClr="FFFFFF">
                  <a:lumMod val="50000"/>
                </a:sysClr>
              </a:solidFill>
              <a:prstDash val="solid"/>
            </a:ln>
            <a:effectLst/>
          </p:spPr>
          <p:txBody>
            <a:bodyPr wrap="none" tIns="36000" bIns="0"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CH" sz="1400" b="0" i="0" u="none" strike="noStrike" kern="0" cap="none" spc="0" normalizeH="0" baseline="0" noProof="0" dirty="0">
                  <a:ln>
                    <a:noFill/>
                  </a:ln>
                  <a:solidFill>
                    <a:prstClr val="white">
                      <a:lumMod val="50000"/>
                    </a:prstClr>
                  </a:solidFill>
                  <a:effectLst/>
                  <a:uLnTx/>
                  <a:uFillTx/>
                  <a:latin typeface="Franklin Gothic Book"/>
                  <a:ea typeface="+mn-ea"/>
                  <a:cs typeface="+mn-cs"/>
                </a:rPr>
                <a:t>Infrastruktur und </a:t>
              </a:r>
              <a:br>
                <a:rPr kumimoji="0" lang="de-CH" sz="1400" b="0" i="0" u="none" strike="noStrike" kern="0" cap="none" spc="0" normalizeH="0" baseline="0" noProof="0" dirty="0">
                  <a:ln>
                    <a:noFill/>
                  </a:ln>
                  <a:solidFill>
                    <a:prstClr val="white">
                      <a:lumMod val="50000"/>
                    </a:prstClr>
                  </a:solidFill>
                  <a:effectLst/>
                  <a:uLnTx/>
                  <a:uFillTx/>
                  <a:latin typeface="Franklin Gothic Book"/>
                  <a:ea typeface="+mn-ea"/>
                  <a:cs typeface="+mn-cs"/>
                </a:rPr>
              </a:br>
              <a:r>
                <a:rPr kumimoji="0" lang="de-CH" sz="1400" b="0" i="0" u="none" strike="noStrike" kern="0" cap="none" spc="0" normalizeH="0" baseline="0" noProof="0" dirty="0">
                  <a:ln>
                    <a:noFill/>
                  </a:ln>
                  <a:solidFill>
                    <a:prstClr val="white">
                      <a:lumMod val="50000"/>
                    </a:prstClr>
                  </a:solidFill>
                  <a:effectLst/>
                  <a:uLnTx/>
                  <a:uFillTx/>
                  <a:latin typeface="Franklin Gothic Book"/>
                  <a:ea typeface="+mn-ea"/>
                  <a:cs typeface="+mn-cs"/>
                </a:rPr>
                <a:t>techn. Ausstattung</a:t>
              </a:r>
            </a:p>
          </p:txBody>
        </p:sp>
        <p:sp>
          <p:nvSpPr>
            <p:cNvPr id="31" name="Rechteck: abgerundete Ecken 30">
              <a:extLst>
                <a:ext uri="{FF2B5EF4-FFF2-40B4-BE49-F238E27FC236}">
                  <a16:creationId xmlns:a16="http://schemas.microsoft.com/office/drawing/2014/main" id="{B77C1A73-61BE-7C8C-374E-B746A9416FC8}"/>
                </a:ext>
              </a:extLst>
            </p:cNvPr>
            <p:cNvSpPr/>
            <p:nvPr/>
          </p:nvSpPr>
          <p:spPr>
            <a:xfrm>
              <a:off x="562544" y="4488512"/>
              <a:ext cx="1407695" cy="420793"/>
            </a:xfrm>
            <a:prstGeom prst="roundRect">
              <a:avLst>
                <a:gd name="adj" fmla="val 0"/>
              </a:avLst>
            </a:prstGeom>
            <a:solidFill>
              <a:sysClr val="window" lastClr="FFFFFF">
                <a:lumMod val="85000"/>
              </a:sysClr>
            </a:solidFill>
            <a:ln w="25400" cap="flat" cmpd="sng" algn="ctr">
              <a:solidFill>
                <a:sysClr val="window" lastClr="FFFFFF">
                  <a:lumMod val="50000"/>
                </a:sysClr>
              </a:solidFill>
              <a:prstDash val="solid"/>
            </a:ln>
            <a:effectLst/>
          </p:spPr>
          <p:txBody>
            <a:bodyPr wrap="none" tIns="36000" bIns="0"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CH" sz="1400" b="0" i="0" u="none" strike="noStrike" kern="0" cap="none" spc="0" normalizeH="0" baseline="0" noProof="0" dirty="0">
                  <a:ln>
                    <a:noFill/>
                  </a:ln>
                  <a:solidFill>
                    <a:prstClr val="white">
                      <a:lumMod val="50000"/>
                    </a:prstClr>
                  </a:solidFill>
                  <a:effectLst/>
                  <a:uLnTx/>
                  <a:uFillTx/>
                  <a:latin typeface="Franklin Gothic Book"/>
                  <a:ea typeface="+mn-ea"/>
                  <a:cs typeface="+mn-cs"/>
                </a:rPr>
                <a:t>Vorleistungen</a:t>
              </a:r>
              <a:br>
                <a:rPr kumimoji="0" lang="de-CH" sz="1400" b="0" i="0" u="none" strike="noStrike" kern="0" cap="none" spc="0" normalizeH="0" baseline="0" noProof="0" dirty="0">
                  <a:ln>
                    <a:noFill/>
                  </a:ln>
                  <a:solidFill>
                    <a:prstClr val="white">
                      <a:lumMod val="50000"/>
                    </a:prstClr>
                  </a:solidFill>
                  <a:effectLst/>
                  <a:uLnTx/>
                  <a:uFillTx/>
                  <a:latin typeface="Franklin Gothic Book"/>
                  <a:ea typeface="+mn-ea"/>
                  <a:cs typeface="+mn-cs"/>
                </a:rPr>
              </a:br>
              <a:r>
                <a:rPr kumimoji="0" lang="de-CH" sz="1400" b="0" i="0" u="none" strike="noStrike" kern="0" cap="none" spc="0" normalizeH="0" baseline="0" noProof="0" dirty="0">
                  <a:ln>
                    <a:noFill/>
                  </a:ln>
                  <a:solidFill>
                    <a:prstClr val="white">
                      <a:lumMod val="50000"/>
                    </a:prstClr>
                  </a:solidFill>
                  <a:effectLst/>
                  <a:uLnTx/>
                  <a:uFillTx/>
                  <a:latin typeface="Franklin Gothic Book"/>
                  <a:ea typeface="+mn-ea"/>
                  <a:cs typeface="+mn-cs"/>
                </a:rPr>
                <a:t>(Externe Inputs)</a:t>
              </a:r>
            </a:p>
          </p:txBody>
        </p:sp>
        <p:sp>
          <p:nvSpPr>
            <p:cNvPr id="32" name="Rechteck: abgerundete Ecken 31">
              <a:extLst>
                <a:ext uri="{FF2B5EF4-FFF2-40B4-BE49-F238E27FC236}">
                  <a16:creationId xmlns:a16="http://schemas.microsoft.com/office/drawing/2014/main" id="{63BE1313-E32D-1083-7E4D-1549EE1A7369}"/>
                </a:ext>
              </a:extLst>
            </p:cNvPr>
            <p:cNvSpPr/>
            <p:nvPr/>
          </p:nvSpPr>
          <p:spPr>
            <a:xfrm>
              <a:off x="561047" y="3346622"/>
              <a:ext cx="1407695" cy="420793"/>
            </a:xfrm>
            <a:prstGeom prst="roundRect">
              <a:avLst>
                <a:gd name="adj" fmla="val 0"/>
              </a:avLst>
            </a:prstGeom>
            <a:noFill/>
            <a:ln w="25400" cap="flat" cmpd="sng" algn="ctr">
              <a:solidFill>
                <a:sysClr val="window" lastClr="FFFFFF">
                  <a:lumMod val="50000"/>
                </a:sysClr>
              </a:solidFill>
              <a:prstDash val="solid"/>
            </a:ln>
            <a:effectLst/>
          </p:spPr>
          <p:txBody>
            <a:bodyPr wrap="none" tIns="36000" bIns="0"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CH" sz="1400" b="0" i="0" u="none" strike="noStrike" kern="0" cap="none" spc="0" normalizeH="0" baseline="0" noProof="0" dirty="0">
                  <a:ln>
                    <a:noFill/>
                  </a:ln>
                  <a:solidFill>
                    <a:prstClr val="white">
                      <a:lumMod val="50000"/>
                    </a:prstClr>
                  </a:solidFill>
                  <a:effectLst/>
                  <a:uLnTx/>
                  <a:uFillTx/>
                  <a:latin typeface="Franklin Gothic Book"/>
                  <a:ea typeface="+mn-ea"/>
                  <a:cs typeface="+mn-cs"/>
                </a:rPr>
                <a:t>Forschung- und </a:t>
              </a:r>
              <a:br>
                <a:rPr kumimoji="0" lang="de-CH" sz="1400" b="0" i="0" u="none" strike="noStrike" kern="0" cap="none" spc="0" normalizeH="0" baseline="0" noProof="0" dirty="0">
                  <a:ln>
                    <a:noFill/>
                  </a:ln>
                  <a:solidFill>
                    <a:prstClr val="white">
                      <a:lumMod val="50000"/>
                    </a:prstClr>
                  </a:solidFill>
                  <a:effectLst/>
                  <a:uLnTx/>
                  <a:uFillTx/>
                  <a:latin typeface="Franklin Gothic Book"/>
                  <a:ea typeface="+mn-ea"/>
                  <a:cs typeface="+mn-cs"/>
                </a:rPr>
              </a:br>
              <a:r>
                <a:rPr kumimoji="0" lang="de-CH" sz="1400" b="0" i="0" u="none" strike="noStrike" kern="0" cap="none" spc="0" normalizeH="0" baseline="0" noProof="0" dirty="0">
                  <a:ln>
                    <a:noFill/>
                  </a:ln>
                  <a:solidFill>
                    <a:prstClr val="white">
                      <a:lumMod val="50000"/>
                    </a:prstClr>
                  </a:solidFill>
                  <a:effectLst/>
                  <a:uLnTx/>
                  <a:uFillTx/>
                  <a:latin typeface="Franklin Gothic Book"/>
                  <a:ea typeface="+mn-ea"/>
                  <a:cs typeface="+mn-cs"/>
                </a:rPr>
                <a:t>Entwicklung</a:t>
              </a:r>
            </a:p>
          </p:txBody>
        </p:sp>
      </p:grpSp>
      <p:sp>
        <p:nvSpPr>
          <p:cNvPr id="33" name="Rechteck: abgerundete Ecken 32">
            <a:extLst>
              <a:ext uri="{FF2B5EF4-FFF2-40B4-BE49-F238E27FC236}">
                <a16:creationId xmlns:a16="http://schemas.microsoft.com/office/drawing/2014/main" id="{90AB29C6-D869-C12E-0998-4B2D9E40208E}"/>
              </a:ext>
            </a:extLst>
          </p:cNvPr>
          <p:cNvSpPr/>
          <p:nvPr/>
        </p:nvSpPr>
        <p:spPr>
          <a:xfrm>
            <a:off x="159825" y="2119275"/>
            <a:ext cx="1690828" cy="2158863"/>
          </a:xfrm>
          <a:prstGeom prst="roundRect">
            <a:avLst>
              <a:gd name="adj" fmla="val 6322"/>
            </a:avLst>
          </a:prstGeom>
          <a:noFill/>
          <a:ln w="25400" cap="flat" cmpd="sng" algn="ctr">
            <a:no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CH" sz="1800" b="0" i="0" u="none" strike="noStrike" kern="0" cap="none" spc="0" normalizeH="0" baseline="0" noProof="0" dirty="0">
                <a:ln>
                  <a:noFill/>
                </a:ln>
                <a:effectLst/>
                <a:uLnTx/>
                <a:uFillTx/>
                <a:latin typeface="Franklin Gothic Book"/>
                <a:ea typeface="+mn-ea"/>
                <a:cs typeface="+mn-cs"/>
              </a:rPr>
              <a:t>Input</a:t>
            </a:r>
          </a:p>
        </p:txBody>
      </p:sp>
      <p:sp>
        <p:nvSpPr>
          <p:cNvPr id="34" name="Rechteck: abgerundete Ecken 33">
            <a:extLst>
              <a:ext uri="{FF2B5EF4-FFF2-40B4-BE49-F238E27FC236}">
                <a16:creationId xmlns:a16="http://schemas.microsoft.com/office/drawing/2014/main" id="{D624BE9B-50BF-0367-5EAA-73CFBDED0280}"/>
              </a:ext>
            </a:extLst>
          </p:cNvPr>
          <p:cNvSpPr/>
          <p:nvPr/>
        </p:nvSpPr>
        <p:spPr>
          <a:xfrm>
            <a:off x="2183174" y="2146345"/>
            <a:ext cx="1786215" cy="2937200"/>
          </a:xfrm>
          <a:prstGeom prst="roundRect">
            <a:avLst>
              <a:gd name="adj" fmla="val 6322"/>
            </a:avLst>
          </a:prstGeom>
          <a:noFill/>
          <a:ln w="25400" cap="flat" cmpd="sng" algn="ctr">
            <a:no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CH" sz="1800" b="0" i="0" u="none" strike="noStrike" kern="0" cap="none" spc="0" normalizeH="0" baseline="0" noProof="0" dirty="0">
                <a:ln>
                  <a:noFill/>
                </a:ln>
                <a:effectLst/>
                <a:uLnTx/>
                <a:uFillTx/>
                <a:latin typeface="Franklin Gothic Book"/>
                <a:ea typeface="+mn-ea"/>
                <a:cs typeface="+mn-cs"/>
              </a:rPr>
              <a:t>Output</a:t>
            </a:r>
            <a:br>
              <a:rPr kumimoji="0" lang="de-CH" sz="1800" b="0" i="0" u="none" strike="noStrike" kern="0" cap="none" spc="0" normalizeH="0" baseline="0" noProof="0" dirty="0">
                <a:ln>
                  <a:noFill/>
                </a:ln>
                <a:solidFill>
                  <a:schemeClr val="bg1"/>
                </a:solidFill>
                <a:effectLst/>
                <a:uLnTx/>
                <a:uFillTx/>
                <a:latin typeface="Franklin Gothic Book"/>
                <a:ea typeface="+mn-ea"/>
                <a:cs typeface="+mn-cs"/>
              </a:rPr>
            </a:br>
            <a:r>
              <a:rPr kumimoji="0" lang="de-CH" sz="1400" b="0" i="0" u="none" strike="noStrike" kern="0" cap="none" spc="0" normalizeH="0" baseline="0" noProof="0" dirty="0">
                <a:ln>
                  <a:noFill/>
                </a:ln>
                <a:solidFill>
                  <a:schemeClr val="bg1"/>
                </a:solidFill>
                <a:effectLst/>
                <a:uLnTx/>
                <a:uFillTx/>
                <a:latin typeface="Franklin Gothic Book"/>
                <a:ea typeface="+mn-ea"/>
                <a:cs typeface="+mn-cs"/>
              </a:rPr>
              <a:t>(Bruttoproduktionswert)</a:t>
            </a:r>
          </a:p>
        </p:txBody>
      </p:sp>
      <p:sp>
        <p:nvSpPr>
          <p:cNvPr id="36" name="Gleich 35">
            <a:extLst>
              <a:ext uri="{FF2B5EF4-FFF2-40B4-BE49-F238E27FC236}">
                <a16:creationId xmlns:a16="http://schemas.microsoft.com/office/drawing/2014/main" id="{368BCB9D-AADA-0F2A-02FE-975E8AC6817C}"/>
              </a:ext>
            </a:extLst>
          </p:cNvPr>
          <p:cNvSpPr/>
          <p:nvPr/>
        </p:nvSpPr>
        <p:spPr>
          <a:xfrm>
            <a:off x="3928555" y="3590754"/>
            <a:ext cx="335435" cy="298430"/>
          </a:xfrm>
          <a:prstGeom prst="mathEqual">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sp>
        <p:nvSpPr>
          <p:cNvPr id="35" name="Rechteck: abgerundete Ecken 34">
            <a:extLst>
              <a:ext uri="{FF2B5EF4-FFF2-40B4-BE49-F238E27FC236}">
                <a16:creationId xmlns:a16="http://schemas.microsoft.com/office/drawing/2014/main" id="{0CCCF734-34DB-4289-D03C-515698435E44}"/>
              </a:ext>
            </a:extLst>
          </p:cNvPr>
          <p:cNvSpPr/>
          <p:nvPr/>
        </p:nvSpPr>
        <p:spPr>
          <a:xfrm>
            <a:off x="4451275" y="2803368"/>
            <a:ext cx="3381156" cy="1688304"/>
          </a:xfrm>
          <a:prstGeom prst="roundRect">
            <a:avLst>
              <a:gd name="adj" fmla="val 0"/>
            </a:avLst>
          </a:prstGeom>
          <a:solidFill>
            <a:srgbClr val="1E5AA9"/>
          </a:solidFill>
          <a:ln w="25400" cap="flat" cmpd="sng" algn="ctr">
            <a:solidFill>
              <a:srgbClr val="1E5AA9"/>
            </a:solidFill>
            <a:prstDash val="solid"/>
          </a:ln>
          <a:effectLst/>
        </p:spPr>
        <p:txBody>
          <a:bodyPr wrap="none" tIns="36000" bIns="0" rtlCol="0" anchor="ctr" anchorCtr="1"/>
          <a:lstStyle/>
          <a:p>
            <a:pPr algn="ctr">
              <a:defRPr/>
            </a:pPr>
            <a:r>
              <a:rPr kumimoji="0" lang="de-CH" sz="1400" b="0" i="0" u="none" strike="noStrike" kern="0" cap="none" spc="0" normalizeH="0" baseline="0" noProof="0" dirty="0">
                <a:ln>
                  <a:noFill/>
                </a:ln>
                <a:solidFill>
                  <a:schemeClr val="bg1"/>
                </a:solidFill>
                <a:effectLst/>
                <a:uLnTx/>
                <a:uFillTx/>
                <a:latin typeface="+mj-lt"/>
              </a:rPr>
              <a:t>Bruttowertschöpfung</a:t>
            </a:r>
          </a:p>
          <a:p>
            <a:pPr algn="ctr">
              <a:defRPr/>
            </a:pPr>
            <a:endParaRPr kumimoji="0" lang="de-CH" sz="1200" b="0" i="0" u="none" strike="noStrike" kern="0" cap="none" spc="0" normalizeH="0" baseline="0" noProof="0" dirty="0">
              <a:ln>
                <a:noFill/>
              </a:ln>
              <a:solidFill>
                <a:schemeClr val="bg1"/>
              </a:solidFill>
              <a:effectLst/>
              <a:uLnTx/>
              <a:uFillTx/>
              <a:latin typeface="+mj-lt"/>
            </a:endParaRPr>
          </a:p>
          <a:p>
            <a:pPr algn="ctr">
              <a:defRPr/>
            </a:pPr>
            <a:r>
              <a:rPr lang="de-CH" sz="1200" kern="0" dirty="0">
                <a:solidFill>
                  <a:schemeClr val="bg1"/>
                </a:solidFill>
              </a:rPr>
              <a:t>Volkswirtschaftlicher Mehrwert, der durch die </a:t>
            </a:r>
            <a:br>
              <a:rPr lang="de-CH" sz="1200" kern="0" dirty="0">
                <a:solidFill>
                  <a:schemeClr val="bg1"/>
                </a:solidFill>
              </a:rPr>
            </a:br>
            <a:r>
              <a:rPr lang="de-CH" sz="1200" kern="0" dirty="0">
                <a:solidFill>
                  <a:schemeClr val="bg1"/>
                </a:solidFill>
              </a:rPr>
              <a:t>wirtschaftliche Aktivität der BSH-Institutionen </a:t>
            </a:r>
            <a:br>
              <a:rPr lang="de-CH" sz="1200" kern="0" dirty="0">
                <a:solidFill>
                  <a:schemeClr val="bg1"/>
                </a:solidFill>
              </a:rPr>
            </a:br>
            <a:r>
              <a:rPr lang="de-CH" sz="1200" kern="0" dirty="0">
                <a:solidFill>
                  <a:schemeClr val="bg1"/>
                </a:solidFill>
              </a:rPr>
              <a:t>im Kanton Graubünden generiert wird. </a:t>
            </a:r>
          </a:p>
          <a:p>
            <a:pPr algn="ctr">
              <a:defRPr/>
            </a:pPr>
            <a:r>
              <a:rPr lang="de-CH" sz="1200" kern="0" dirty="0">
                <a:solidFill>
                  <a:schemeClr val="bg1"/>
                </a:solidFill>
              </a:rPr>
              <a:t>Dieser Mehrwert steht für die Entlohnung </a:t>
            </a:r>
            <a:br>
              <a:rPr lang="de-CH" sz="1200" kern="0" dirty="0">
                <a:solidFill>
                  <a:schemeClr val="bg1"/>
                </a:solidFill>
              </a:rPr>
            </a:br>
            <a:r>
              <a:rPr lang="de-CH" sz="1200" kern="0" dirty="0">
                <a:solidFill>
                  <a:schemeClr val="bg1"/>
                </a:solidFill>
              </a:rPr>
              <a:t>der internen Produktionsfaktoren zur Verfügung. </a:t>
            </a:r>
            <a:endParaRPr kumimoji="0" lang="de-CH" sz="1200" b="0" i="0" u="none" strike="noStrike" kern="0" cap="none" spc="0" normalizeH="0" baseline="0" noProof="0" dirty="0">
              <a:ln>
                <a:noFill/>
              </a:ln>
              <a:solidFill>
                <a:schemeClr val="bg1"/>
              </a:solidFill>
              <a:effectLst/>
              <a:uLnTx/>
              <a:uFillTx/>
              <a:latin typeface="Franklin Gothic Book"/>
            </a:endParaRPr>
          </a:p>
        </p:txBody>
      </p:sp>
      <p:sp>
        <p:nvSpPr>
          <p:cNvPr id="37" name="Rechteck: abgerundete Ecken 36">
            <a:extLst>
              <a:ext uri="{FF2B5EF4-FFF2-40B4-BE49-F238E27FC236}">
                <a16:creationId xmlns:a16="http://schemas.microsoft.com/office/drawing/2014/main" id="{4B5DB7C9-45DB-82FE-4ED7-D172A96D540A}"/>
              </a:ext>
            </a:extLst>
          </p:cNvPr>
          <p:cNvSpPr/>
          <p:nvPr/>
        </p:nvSpPr>
        <p:spPr>
          <a:xfrm>
            <a:off x="4451273" y="4491671"/>
            <a:ext cx="3381158" cy="989921"/>
          </a:xfrm>
          <a:prstGeom prst="roundRect">
            <a:avLst>
              <a:gd name="adj" fmla="val 0"/>
            </a:avLst>
          </a:prstGeom>
          <a:solidFill>
            <a:srgbClr val="00B0F0"/>
          </a:solidFill>
          <a:ln w="25400" cap="flat" cmpd="sng" algn="ctr">
            <a:solidFill>
              <a:sysClr val="window" lastClr="FFFFFF">
                <a:lumMod val="75000"/>
              </a:sysClr>
            </a:solidFill>
            <a:prstDash val="solid"/>
          </a:ln>
          <a:effectLst/>
        </p:spPr>
        <p:txBody>
          <a:bodyPr lIns="18000" tIns="18000" rIns="18000" bIns="1800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CH" sz="1400" b="0" i="0" u="none" strike="noStrike" kern="0" cap="none" spc="0" normalizeH="0" baseline="0" noProof="0" dirty="0">
                <a:ln>
                  <a:noFill/>
                </a:ln>
                <a:solidFill>
                  <a:schemeClr val="bg1"/>
                </a:solidFill>
                <a:effectLst/>
                <a:uLnTx/>
                <a:uFillTx/>
                <a:latin typeface="+mj-lt"/>
                <a:ea typeface="+mn-ea"/>
                <a:cs typeface="+mn-cs"/>
              </a:rPr>
              <a:t>Externe Aufträge, </a:t>
            </a:r>
            <a:br>
              <a:rPr kumimoji="0" lang="de-CH" sz="1400" b="0" i="0" u="none" strike="noStrike" kern="0" cap="none" spc="0" normalizeH="0" baseline="0" noProof="0" dirty="0">
                <a:ln>
                  <a:noFill/>
                </a:ln>
                <a:solidFill>
                  <a:schemeClr val="bg1"/>
                </a:solidFill>
                <a:effectLst/>
                <a:uLnTx/>
                <a:uFillTx/>
                <a:latin typeface="+mj-lt"/>
                <a:ea typeface="+mn-ea"/>
                <a:cs typeface="+mn-cs"/>
              </a:rPr>
            </a:br>
            <a:r>
              <a:rPr kumimoji="0" lang="de-CH" sz="1200" b="0" i="0" u="none" strike="noStrike" kern="0" cap="none" spc="0" normalizeH="0" baseline="0" noProof="0" dirty="0">
                <a:ln>
                  <a:noFill/>
                </a:ln>
                <a:solidFill>
                  <a:schemeClr val="bg1"/>
                </a:solidFill>
                <a:effectLst/>
                <a:uLnTx/>
                <a:uFillTx/>
                <a:latin typeface="Franklin Gothic Book"/>
                <a:ea typeface="+mn-ea"/>
                <a:cs typeface="+mn-cs"/>
              </a:rPr>
              <a:t>bspw. für medizinischen Bedarf, Lebensmittel, Textilien, Berufskleidung, Unterhalt und Reparaturen, Energie und Wasser, etc.</a:t>
            </a:r>
          </a:p>
        </p:txBody>
      </p:sp>
      <p:sp>
        <p:nvSpPr>
          <p:cNvPr id="38" name="Rechteck: abgerundete Ecken 37">
            <a:extLst>
              <a:ext uri="{FF2B5EF4-FFF2-40B4-BE49-F238E27FC236}">
                <a16:creationId xmlns:a16="http://schemas.microsoft.com/office/drawing/2014/main" id="{8DB4FFC4-FF6D-C652-796A-FF1B0F1F2136}"/>
              </a:ext>
            </a:extLst>
          </p:cNvPr>
          <p:cNvSpPr/>
          <p:nvPr/>
        </p:nvSpPr>
        <p:spPr>
          <a:xfrm>
            <a:off x="2555366" y="2788016"/>
            <a:ext cx="1229115" cy="2693577"/>
          </a:xfrm>
          <a:prstGeom prst="roundRect">
            <a:avLst>
              <a:gd name="adj" fmla="val 0"/>
            </a:avLst>
          </a:prstGeom>
          <a:solidFill>
            <a:sysClr val="window" lastClr="FFFFFF">
              <a:lumMod val="85000"/>
            </a:sysClr>
          </a:solidFill>
          <a:ln w="25400" cap="flat" cmpd="sng" algn="ctr">
            <a:solidFill>
              <a:sysClr val="window" lastClr="FFFFFF">
                <a:lumMod val="50000"/>
              </a:sysClr>
            </a:solidFill>
            <a:prstDash val="solid"/>
          </a:ln>
          <a:effectLst/>
        </p:spPr>
        <p:txBody>
          <a:bodyPr wrap="none" tIns="36000" bIns="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CH" sz="1400" b="0" i="0" u="none" strike="noStrike" kern="0" cap="none" spc="0" normalizeH="0" baseline="0" noProof="0" dirty="0">
                <a:ln>
                  <a:noFill/>
                </a:ln>
                <a:solidFill>
                  <a:prstClr val="white">
                    <a:lumMod val="50000"/>
                  </a:prstClr>
                </a:solidFill>
                <a:effectLst/>
                <a:uLnTx/>
                <a:uFillTx/>
                <a:latin typeface="Franklin Gothic Book"/>
                <a:ea typeface="+mn-ea"/>
                <a:cs typeface="+mn-cs"/>
              </a:rPr>
              <a:t>Erträge aus </a:t>
            </a:r>
            <a:br>
              <a:rPr kumimoji="0" lang="de-CH" sz="1400" b="0" i="0" u="none" strike="noStrike" kern="0" cap="none" spc="0" normalizeH="0" baseline="0" noProof="0" dirty="0">
                <a:ln>
                  <a:noFill/>
                </a:ln>
                <a:solidFill>
                  <a:prstClr val="white">
                    <a:lumMod val="50000"/>
                  </a:prstClr>
                </a:solidFill>
                <a:effectLst/>
                <a:uLnTx/>
                <a:uFillTx/>
                <a:latin typeface="Franklin Gothic Book"/>
                <a:ea typeface="+mn-ea"/>
                <a:cs typeface="+mn-cs"/>
              </a:rPr>
            </a:br>
            <a:r>
              <a:rPr kumimoji="0" lang="de-CH" sz="1400" b="0" i="0" u="none" strike="noStrike" kern="0" cap="none" spc="0" normalizeH="0" baseline="0" noProof="0" dirty="0">
                <a:ln>
                  <a:noFill/>
                </a:ln>
                <a:solidFill>
                  <a:prstClr val="white">
                    <a:lumMod val="50000"/>
                  </a:prstClr>
                </a:solidFill>
                <a:effectLst/>
                <a:uLnTx/>
                <a:uFillTx/>
                <a:latin typeface="Franklin Gothic Book"/>
                <a:ea typeface="+mn-ea"/>
                <a:cs typeface="+mn-cs"/>
              </a:rPr>
              <a:t>Leistungen </a:t>
            </a:r>
          </a:p>
          <a:p>
            <a:pPr marL="0" marR="0" lvl="0" indent="0" algn="ctr" defTabSz="914400" eaLnBrk="1" fontAlgn="auto" latinLnBrk="0" hangingPunct="1">
              <a:lnSpc>
                <a:spcPct val="100000"/>
              </a:lnSpc>
              <a:spcBef>
                <a:spcPts val="0"/>
              </a:spcBef>
              <a:spcAft>
                <a:spcPts val="0"/>
              </a:spcAft>
              <a:buClrTx/>
              <a:buSzTx/>
              <a:buFontTx/>
              <a:buNone/>
              <a:tabLst/>
              <a:defRPr/>
            </a:pPr>
            <a:r>
              <a:rPr lang="de-CH" sz="1400" kern="0" dirty="0">
                <a:solidFill>
                  <a:prstClr val="white">
                    <a:lumMod val="50000"/>
                  </a:prstClr>
                </a:solidFill>
                <a:latin typeface="Franklin Gothic Book"/>
              </a:rPr>
              <a:t>+</a:t>
            </a:r>
          </a:p>
          <a:p>
            <a:pPr marL="0" marR="0" lvl="0" indent="0" algn="ctr" defTabSz="914400" eaLnBrk="1" fontAlgn="auto" latinLnBrk="0" hangingPunct="1">
              <a:lnSpc>
                <a:spcPct val="100000"/>
              </a:lnSpc>
              <a:spcBef>
                <a:spcPts val="0"/>
              </a:spcBef>
              <a:spcAft>
                <a:spcPts val="0"/>
              </a:spcAft>
              <a:buClrTx/>
              <a:buSzTx/>
              <a:buFontTx/>
              <a:buNone/>
              <a:tabLst/>
              <a:defRPr/>
            </a:pPr>
            <a:r>
              <a:rPr lang="de-CH" sz="1400" kern="0" dirty="0">
                <a:solidFill>
                  <a:prstClr val="white">
                    <a:lumMod val="50000"/>
                  </a:prstClr>
                </a:solidFill>
                <a:latin typeface="Franklin Gothic Book"/>
              </a:rPr>
              <a:t>Beiträge und </a:t>
            </a:r>
            <a:br>
              <a:rPr lang="de-CH" sz="1400" kern="0" dirty="0">
                <a:solidFill>
                  <a:prstClr val="white">
                    <a:lumMod val="50000"/>
                  </a:prstClr>
                </a:solidFill>
                <a:latin typeface="Franklin Gothic Book"/>
              </a:rPr>
            </a:br>
            <a:r>
              <a:rPr lang="de-CH" sz="1400" kern="0" dirty="0">
                <a:solidFill>
                  <a:prstClr val="white">
                    <a:lumMod val="50000"/>
                  </a:prstClr>
                </a:solidFill>
                <a:latin typeface="Franklin Gothic Book"/>
              </a:rPr>
              <a:t>Subventionen</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CH" sz="1400" b="0" i="0" u="none" strike="noStrike" kern="0" cap="none" spc="0" normalizeH="0" baseline="0" noProof="0" dirty="0">
              <a:ln>
                <a:noFill/>
              </a:ln>
              <a:solidFill>
                <a:prstClr val="white">
                  <a:lumMod val="50000"/>
                </a:prstClr>
              </a:solidFill>
              <a:effectLst/>
              <a:uLnTx/>
              <a:uFillTx/>
              <a:latin typeface="Franklin Gothic Book"/>
              <a:ea typeface="+mn-ea"/>
              <a:cs typeface="+mn-cs"/>
            </a:endParaRPr>
          </a:p>
        </p:txBody>
      </p:sp>
      <p:grpSp>
        <p:nvGrpSpPr>
          <p:cNvPr id="53" name="Gruppieren 52">
            <a:extLst>
              <a:ext uri="{FF2B5EF4-FFF2-40B4-BE49-F238E27FC236}">
                <a16:creationId xmlns:a16="http://schemas.microsoft.com/office/drawing/2014/main" id="{34319D3F-2AE6-ABE8-8479-284A916119F3}"/>
              </a:ext>
            </a:extLst>
          </p:cNvPr>
          <p:cNvGrpSpPr/>
          <p:nvPr/>
        </p:nvGrpSpPr>
        <p:grpSpPr>
          <a:xfrm>
            <a:off x="2032788" y="2966902"/>
            <a:ext cx="423696" cy="2294661"/>
            <a:chOff x="2082781" y="2959656"/>
            <a:chExt cx="363083" cy="1877139"/>
          </a:xfrm>
        </p:grpSpPr>
        <p:sp>
          <p:nvSpPr>
            <p:cNvPr id="39" name="Pfeil: nach unten 38">
              <a:extLst>
                <a:ext uri="{FF2B5EF4-FFF2-40B4-BE49-F238E27FC236}">
                  <a16:creationId xmlns:a16="http://schemas.microsoft.com/office/drawing/2014/main" id="{8C352884-1A08-6DC3-5219-E7F807191BDA}"/>
                </a:ext>
              </a:extLst>
            </p:cNvPr>
            <p:cNvSpPr/>
            <p:nvPr/>
          </p:nvSpPr>
          <p:spPr>
            <a:xfrm rot="16200000">
              <a:off x="2161632" y="2891717"/>
              <a:ext cx="216293" cy="352171"/>
            </a:xfrm>
            <a:prstGeom prst="downArrow">
              <a:avLst/>
            </a:prstGeom>
            <a:solidFill>
              <a:sysClr val="window" lastClr="FFFFFF">
                <a:lumMod val="8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a:ln>
                  <a:noFill/>
                </a:ln>
                <a:solidFill>
                  <a:prstClr val="white"/>
                </a:solidFill>
                <a:effectLst/>
                <a:uLnTx/>
                <a:uFillTx/>
                <a:latin typeface="Franklin Gothic Book"/>
                <a:ea typeface="+mn-ea"/>
                <a:cs typeface="+mn-cs"/>
              </a:endParaRPr>
            </a:p>
          </p:txBody>
        </p:sp>
        <p:sp>
          <p:nvSpPr>
            <p:cNvPr id="40" name="Pfeil: nach unten 39">
              <a:extLst>
                <a:ext uri="{FF2B5EF4-FFF2-40B4-BE49-F238E27FC236}">
                  <a16:creationId xmlns:a16="http://schemas.microsoft.com/office/drawing/2014/main" id="{D05E81DD-6195-1531-DDE1-A361A98127B0}"/>
                </a:ext>
              </a:extLst>
            </p:cNvPr>
            <p:cNvSpPr/>
            <p:nvPr/>
          </p:nvSpPr>
          <p:spPr>
            <a:xfrm rot="16200000">
              <a:off x="2154934" y="3456634"/>
              <a:ext cx="216293" cy="352171"/>
            </a:xfrm>
            <a:prstGeom prst="downArrow">
              <a:avLst/>
            </a:prstGeom>
            <a:solidFill>
              <a:sysClr val="window" lastClr="FFFFFF">
                <a:lumMod val="8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a:ln>
                  <a:noFill/>
                </a:ln>
                <a:solidFill>
                  <a:prstClr val="white"/>
                </a:solidFill>
                <a:effectLst/>
                <a:uLnTx/>
                <a:uFillTx/>
                <a:latin typeface="Franklin Gothic Book"/>
                <a:ea typeface="+mn-ea"/>
                <a:cs typeface="+mn-cs"/>
              </a:endParaRPr>
            </a:p>
          </p:txBody>
        </p:sp>
        <p:sp>
          <p:nvSpPr>
            <p:cNvPr id="41" name="Pfeil: nach unten 40">
              <a:extLst>
                <a:ext uri="{FF2B5EF4-FFF2-40B4-BE49-F238E27FC236}">
                  <a16:creationId xmlns:a16="http://schemas.microsoft.com/office/drawing/2014/main" id="{EC5DCBB7-6629-492E-D995-611D2067F424}"/>
                </a:ext>
              </a:extLst>
            </p:cNvPr>
            <p:cNvSpPr/>
            <p:nvPr/>
          </p:nvSpPr>
          <p:spPr>
            <a:xfrm rot="16200000">
              <a:off x="2150720" y="4011277"/>
              <a:ext cx="216293" cy="352171"/>
            </a:xfrm>
            <a:prstGeom prst="downArrow">
              <a:avLst/>
            </a:prstGeom>
            <a:solidFill>
              <a:sysClr val="window" lastClr="FFFFFF">
                <a:lumMod val="8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a:ln>
                  <a:noFill/>
                </a:ln>
                <a:solidFill>
                  <a:prstClr val="white"/>
                </a:solidFill>
                <a:effectLst/>
                <a:uLnTx/>
                <a:uFillTx/>
                <a:latin typeface="Franklin Gothic Book"/>
                <a:ea typeface="+mn-ea"/>
                <a:cs typeface="+mn-cs"/>
              </a:endParaRPr>
            </a:p>
          </p:txBody>
        </p:sp>
        <p:sp>
          <p:nvSpPr>
            <p:cNvPr id="42" name="Pfeil: nach unten 41">
              <a:extLst>
                <a:ext uri="{FF2B5EF4-FFF2-40B4-BE49-F238E27FC236}">
                  <a16:creationId xmlns:a16="http://schemas.microsoft.com/office/drawing/2014/main" id="{6C962F05-5EBB-C236-2EFF-47864E6C0C80}"/>
                </a:ext>
              </a:extLst>
            </p:cNvPr>
            <p:cNvSpPr/>
            <p:nvPr/>
          </p:nvSpPr>
          <p:spPr>
            <a:xfrm rot="16200000">
              <a:off x="2158609" y="4552563"/>
              <a:ext cx="216293" cy="352171"/>
            </a:xfrm>
            <a:prstGeom prst="downArrow">
              <a:avLst/>
            </a:prstGeom>
            <a:solidFill>
              <a:sysClr val="window" lastClr="FFFFFF">
                <a:lumMod val="8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a:ln>
                  <a:noFill/>
                </a:ln>
                <a:solidFill>
                  <a:prstClr val="white"/>
                </a:solidFill>
                <a:effectLst/>
                <a:uLnTx/>
                <a:uFillTx/>
                <a:latin typeface="Franklin Gothic Book"/>
                <a:ea typeface="+mn-ea"/>
                <a:cs typeface="+mn-cs"/>
              </a:endParaRPr>
            </a:p>
          </p:txBody>
        </p:sp>
      </p:grpSp>
      <p:sp>
        <p:nvSpPr>
          <p:cNvPr id="43" name="Textplatzhalter 3">
            <a:extLst>
              <a:ext uri="{FF2B5EF4-FFF2-40B4-BE49-F238E27FC236}">
                <a16:creationId xmlns:a16="http://schemas.microsoft.com/office/drawing/2014/main" id="{C841A7E3-8526-5BEC-4FBE-D93A1E6ED534}"/>
              </a:ext>
            </a:extLst>
          </p:cNvPr>
          <p:cNvSpPr txBox="1">
            <a:spLocks/>
          </p:cNvSpPr>
          <p:nvPr/>
        </p:nvSpPr>
        <p:spPr>
          <a:xfrm>
            <a:off x="2792668" y="4114233"/>
            <a:ext cx="772795" cy="780151"/>
          </a:xfrm>
          <a:prstGeom prst="rect">
            <a:avLst/>
          </a:prstGeom>
        </p:spPr>
        <p:txBody>
          <a:bodyPr vert="horz" lIns="91440" tIns="45720" rIns="91440" bIns="45720" rtlCol="0">
            <a:noAutofit/>
          </a:bodyPr>
          <a:lstStyle>
            <a:lvl1pPr marL="360363" indent="-360363" algn="l" defTabSz="914400" rtl="0" eaLnBrk="1" latinLnBrk="0" hangingPunct="1">
              <a:lnSpc>
                <a:spcPct val="100000"/>
              </a:lnSpc>
              <a:spcBef>
                <a:spcPts val="1000"/>
              </a:spcBef>
              <a:spcAft>
                <a:spcPts val="600"/>
              </a:spcAft>
              <a:buFont typeface="Wingdings" panose="05000000000000000000" pitchFamily="2" charset="2"/>
              <a:buChar char="§"/>
              <a:defRPr lang="de-DE" sz="1800" kern="1200" dirty="0" smtClean="0">
                <a:solidFill>
                  <a:schemeClr val="tx1"/>
                </a:solidFill>
                <a:latin typeface="+mn-lt"/>
                <a:ea typeface="+mn-ea"/>
                <a:cs typeface="+mn-cs"/>
              </a:defRPr>
            </a:lvl1pPr>
            <a:lvl2pPr marL="628650" indent="-268288" algn="l" defTabSz="914400" rtl="0" eaLnBrk="1" latinLnBrk="0" hangingPunct="1">
              <a:lnSpc>
                <a:spcPct val="100000"/>
              </a:lnSpc>
              <a:spcBef>
                <a:spcPts val="500"/>
              </a:spcBef>
              <a:spcAft>
                <a:spcPts val="600"/>
              </a:spcAft>
              <a:buFont typeface="Wingdings" panose="05000000000000000000" pitchFamily="2" charset="2"/>
              <a:buChar char="§"/>
              <a:defRPr lang="de-DE" sz="1800" kern="1200" dirty="0" smtClean="0">
                <a:solidFill>
                  <a:schemeClr val="tx1"/>
                </a:solidFill>
                <a:latin typeface="+mn-lt"/>
                <a:ea typeface="+mn-ea"/>
                <a:cs typeface="+mn-cs"/>
              </a:defRPr>
            </a:lvl2pPr>
            <a:lvl3pPr marL="895350" indent="-266700" algn="l" defTabSz="914400" rtl="0" eaLnBrk="1" latinLnBrk="0" hangingPunct="1">
              <a:lnSpc>
                <a:spcPct val="100000"/>
              </a:lnSpc>
              <a:spcBef>
                <a:spcPts val="500"/>
              </a:spcBef>
              <a:spcAft>
                <a:spcPts val="600"/>
              </a:spcAft>
              <a:buFont typeface="Wingdings" panose="05000000000000000000" pitchFamily="2" charset="2"/>
              <a:buChar char="§"/>
              <a:defRPr lang="de-DE" sz="1800" kern="1200" dirty="0" smtClean="0">
                <a:solidFill>
                  <a:schemeClr val="tx1"/>
                </a:solidFill>
                <a:latin typeface="+mn-lt"/>
                <a:ea typeface="+mn-ea"/>
                <a:cs typeface="+mn-cs"/>
              </a:defRPr>
            </a:lvl3pPr>
            <a:lvl4pPr marL="1163638" indent="-268288" algn="l" defTabSz="914400" rtl="0" eaLnBrk="1" latinLnBrk="0" hangingPunct="1">
              <a:lnSpc>
                <a:spcPct val="100000"/>
              </a:lnSpc>
              <a:spcBef>
                <a:spcPts val="500"/>
              </a:spcBef>
              <a:spcAft>
                <a:spcPts val="600"/>
              </a:spcAft>
              <a:buFont typeface="Wingdings" panose="05000000000000000000" pitchFamily="2" charset="2"/>
              <a:buChar char="§"/>
              <a:defRPr lang="de-DE" sz="1600" kern="1200" dirty="0" smtClean="0">
                <a:solidFill>
                  <a:schemeClr val="tx1"/>
                </a:solidFill>
                <a:latin typeface="+mn-lt"/>
                <a:ea typeface="+mn-ea"/>
                <a:cs typeface="+mn-cs"/>
              </a:defRPr>
            </a:lvl4pPr>
            <a:lvl5pPr marL="1431925" indent="-268288" algn="l" defTabSz="914400" rtl="0" eaLnBrk="1" latinLnBrk="0" hangingPunct="1">
              <a:lnSpc>
                <a:spcPct val="100000"/>
              </a:lnSpc>
              <a:spcBef>
                <a:spcPts val="500"/>
              </a:spcBef>
              <a:spcAft>
                <a:spcPts val="600"/>
              </a:spcAft>
              <a:buFont typeface="Wingdings" panose="05000000000000000000" pitchFamily="2" charset="2"/>
              <a:buChar char="§"/>
              <a:defRPr lang="de-CH"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CH" sz="1600" dirty="0">
                <a:solidFill>
                  <a:schemeClr val="tx1">
                    <a:lumMod val="50000"/>
                  </a:schemeClr>
                </a:solidFill>
              </a:rPr>
              <a:t>2019</a:t>
            </a:r>
            <a:r>
              <a:rPr lang="de-CH" dirty="0">
                <a:solidFill>
                  <a:schemeClr val="tx1">
                    <a:lumMod val="50000"/>
                  </a:schemeClr>
                </a:solidFill>
              </a:rPr>
              <a:t> </a:t>
            </a:r>
            <a:br>
              <a:rPr lang="de-CH" dirty="0">
                <a:solidFill>
                  <a:schemeClr val="tx1">
                    <a:lumMod val="50000"/>
                  </a:schemeClr>
                </a:solidFill>
              </a:rPr>
            </a:br>
            <a:r>
              <a:rPr lang="de-CH" dirty="0">
                <a:solidFill>
                  <a:schemeClr val="tx1">
                    <a:lumMod val="50000"/>
                  </a:schemeClr>
                </a:solidFill>
              </a:rPr>
              <a:t>1’237 </a:t>
            </a:r>
            <a:br>
              <a:rPr lang="de-CH" dirty="0">
                <a:solidFill>
                  <a:schemeClr val="tx1">
                    <a:lumMod val="50000"/>
                  </a:schemeClr>
                </a:solidFill>
              </a:rPr>
            </a:br>
            <a:r>
              <a:rPr lang="de-CH" sz="1400" dirty="0">
                <a:solidFill>
                  <a:schemeClr val="tx1">
                    <a:lumMod val="50000"/>
                  </a:schemeClr>
                </a:solidFill>
              </a:rPr>
              <a:t>Mio. CHF</a:t>
            </a:r>
          </a:p>
        </p:txBody>
      </p:sp>
      <p:sp>
        <p:nvSpPr>
          <p:cNvPr id="44" name="Textplatzhalter 3">
            <a:extLst>
              <a:ext uri="{FF2B5EF4-FFF2-40B4-BE49-F238E27FC236}">
                <a16:creationId xmlns:a16="http://schemas.microsoft.com/office/drawing/2014/main" id="{107F9F6D-4E5F-C659-2A58-A1BE3C25EB89}"/>
              </a:ext>
            </a:extLst>
          </p:cNvPr>
          <p:cNvSpPr txBox="1">
            <a:spLocks/>
          </p:cNvSpPr>
          <p:nvPr/>
        </p:nvSpPr>
        <p:spPr>
          <a:xfrm>
            <a:off x="7832430" y="4485877"/>
            <a:ext cx="772795" cy="549361"/>
          </a:xfrm>
          <a:prstGeom prst="rect">
            <a:avLst/>
          </a:prstGeom>
        </p:spPr>
        <p:txBody>
          <a:bodyPr vert="horz" lIns="91440" tIns="45720" rIns="91440" bIns="45720" rtlCol="0">
            <a:noAutofit/>
          </a:bodyPr>
          <a:lstStyle>
            <a:lvl1pPr marL="360363" indent="-360363" algn="l" defTabSz="914400" rtl="0" eaLnBrk="1" latinLnBrk="0" hangingPunct="1">
              <a:lnSpc>
                <a:spcPct val="100000"/>
              </a:lnSpc>
              <a:spcBef>
                <a:spcPts val="1000"/>
              </a:spcBef>
              <a:spcAft>
                <a:spcPts val="600"/>
              </a:spcAft>
              <a:buFont typeface="Wingdings" panose="05000000000000000000" pitchFamily="2" charset="2"/>
              <a:buChar char="§"/>
              <a:defRPr lang="de-DE" sz="1800" kern="1200" dirty="0" smtClean="0">
                <a:solidFill>
                  <a:schemeClr val="tx1"/>
                </a:solidFill>
                <a:latin typeface="+mn-lt"/>
                <a:ea typeface="+mn-ea"/>
                <a:cs typeface="+mn-cs"/>
              </a:defRPr>
            </a:lvl1pPr>
            <a:lvl2pPr marL="628650" indent="-268288" algn="l" defTabSz="914400" rtl="0" eaLnBrk="1" latinLnBrk="0" hangingPunct="1">
              <a:lnSpc>
                <a:spcPct val="100000"/>
              </a:lnSpc>
              <a:spcBef>
                <a:spcPts val="500"/>
              </a:spcBef>
              <a:spcAft>
                <a:spcPts val="600"/>
              </a:spcAft>
              <a:buFont typeface="Wingdings" panose="05000000000000000000" pitchFamily="2" charset="2"/>
              <a:buChar char="§"/>
              <a:defRPr lang="de-DE" sz="1800" kern="1200" dirty="0" smtClean="0">
                <a:solidFill>
                  <a:schemeClr val="tx1"/>
                </a:solidFill>
                <a:latin typeface="+mn-lt"/>
                <a:ea typeface="+mn-ea"/>
                <a:cs typeface="+mn-cs"/>
              </a:defRPr>
            </a:lvl2pPr>
            <a:lvl3pPr marL="895350" indent="-266700" algn="l" defTabSz="914400" rtl="0" eaLnBrk="1" latinLnBrk="0" hangingPunct="1">
              <a:lnSpc>
                <a:spcPct val="100000"/>
              </a:lnSpc>
              <a:spcBef>
                <a:spcPts val="500"/>
              </a:spcBef>
              <a:spcAft>
                <a:spcPts val="600"/>
              </a:spcAft>
              <a:buFont typeface="Wingdings" panose="05000000000000000000" pitchFamily="2" charset="2"/>
              <a:buChar char="§"/>
              <a:defRPr lang="de-DE" sz="1800" kern="1200" dirty="0" smtClean="0">
                <a:solidFill>
                  <a:schemeClr val="tx1"/>
                </a:solidFill>
                <a:latin typeface="+mn-lt"/>
                <a:ea typeface="+mn-ea"/>
                <a:cs typeface="+mn-cs"/>
              </a:defRPr>
            </a:lvl3pPr>
            <a:lvl4pPr marL="1163638" indent="-268288" algn="l" defTabSz="914400" rtl="0" eaLnBrk="1" latinLnBrk="0" hangingPunct="1">
              <a:lnSpc>
                <a:spcPct val="100000"/>
              </a:lnSpc>
              <a:spcBef>
                <a:spcPts val="500"/>
              </a:spcBef>
              <a:spcAft>
                <a:spcPts val="600"/>
              </a:spcAft>
              <a:buFont typeface="Wingdings" panose="05000000000000000000" pitchFamily="2" charset="2"/>
              <a:buChar char="§"/>
              <a:defRPr lang="de-DE" sz="1600" kern="1200" dirty="0" smtClean="0">
                <a:solidFill>
                  <a:schemeClr val="tx1"/>
                </a:solidFill>
                <a:latin typeface="+mn-lt"/>
                <a:ea typeface="+mn-ea"/>
                <a:cs typeface="+mn-cs"/>
              </a:defRPr>
            </a:lvl4pPr>
            <a:lvl5pPr marL="1431925" indent="-268288" algn="l" defTabSz="914400" rtl="0" eaLnBrk="1" latinLnBrk="0" hangingPunct="1">
              <a:lnSpc>
                <a:spcPct val="100000"/>
              </a:lnSpc>
              <a:spcBef>
                <a:spcPts val="500"/>
              </a:spcBef>
              <a:spcAft>
                <a:spcPts val="600"/>
              </a:spcAft>
              <a:buFont typeface="Wingdings" panose="05000000000000000000" pitchFamily="2" charset="2"/>
              <a:buChar char="§"/>
              <a:defRPr lang="de-CH"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CH" dirty="0">
                <a:solidFill>
                  <a:schemeClr val="tx1">
                    <a:lumMod val="50000"/>
                  </a:schemeClr>
                </a:solidFill>
              </a:rPr>
              <a:t>307 </a:t>
            </a:r>
            <a:br>
              <a:rPr lang="de-CH" dirty="0">
                <a:solidFill>
                  <a:schemeClr val="tx1">
                    <a:lumMod val="50000"/>
                  </a:schemeClr>
                </a:solidFill>
              </a:rPr>
            </a:br>
            <a:r>
              <a:rPr lang="de-CH" sz="1400" dirty="0">
                <a:solidFill>
                  <a:schemeClr val="tx1">
                    <a:lumMod val="50000"/>
                  </a:schemeClr>
                </a:solidFill>
              </a:rPr>
              <a:t>Mio. CHF</a:t>
            </a:r>
          </a:p>
        </p:txBody>
      </p:sp>
      <p:sp>
        <p:nvSpPr>
          <p:cNvPr id="45" name="Textplatzhalter 3">
            <a:extLst>
              <a:ext uri="{FF2B5EF4-FFF2-40B4-BE49-F238E27FC236}">
                <a16:creationId xmlns:a16="http://schemas.microsoft.com/office/drawing/2014/main" id="{3FC92DC8-846E-1BED-2551-E0B7A2E62568}"/>
              </a:ext>
            </a:extLst>
          </p:cNvPr>
          <p:cNvSpPr txBox="1">
            <a:spLocks/>
          </p:cNvSpPr>
          <p:nvPr/>
        </p:nvSpPr>
        <p:spPr>
          <a:xfrm>
            <a:off x="7800622" y="3195543"/>
            <a:ext cx="772795" cy="549361"/>
          </a:xfrm>
          <a:prstGeom prst="rect">
            <a:avLst/>
          </a:prstGeom>
        </p:spPr>
        <p:txBody>
          <a:bodyPr vert="horz" lIns="91440" tIns="45720" rIns="91440" bIns="45720" rtlCol="0">
            <a:noAutofit/>
          </a:bodyPr>
          <a:lstStyle>
            <a:lvl1pPr marL="360363" indent="-360363" algn="l" defTabSz="914400" rtl="0" eaLnBrk="1" latinLnBrk="0" hangingPunct="1">
              <a:lnSpc>
                <a:spcPct val="100000"/>
              </a:lnSpc>
              <a:spcBef>
                <a:spcPts val="1000"/>
              </a:spcBef>
              <a:spcAft>
                <a:spcPts val="600"/>
              </a:spcAft>
              <a:buFont typeface="Wingdings" panose="05000000000000000000" pitchFamily="2" charset="2"/>
              <a:buChar char="§"/>
              <a:defRPr lang="de-DE" sz="1800" kern="1200" dirty="0" smtClean="0">
                <a:solidFill>
                  <a:schemeClr val="tx1"/>
                </a:solidFill>
                <a:latin typeface="+mn-lt"/>
                <a:ea typeface="+mn-ea"/>
                <a:cs typeface="+mn-cs"/>
              </a:defRPr>
            </a:lvl1pPr>
            <a:lvl2pPr marL="628650" indent="-268288" algn="l" defTabSz="914400" rtl="0" eaLnBrk="1" latinLnBrk="0" hangingPunct="1">
              <a:lnSpc>
                <a:spcPct val="100000"/>
              </a:lnSpc>
              <a:spcBef>
                <a:spcPts val="500"/>
              </a:spcBef>
              <a:spcAft>
                <a:spcPts val="600"/>
              </a:spcAft>
              <a:buFont typeface="Wingdings" panose="05000000000000000000" pitchFamily="2" charset="2"/>
              <a:buChar char="§"/>
              <a:defRPr lang="de-DE" sz="1800" kern="1200" dirty="0" smtClean="0">
                <a:solidFill>
                  <a:schemeClr val="tx1"/>
                </a:solidFill>
                <a:latin typeface="+mn-lt"/>
                <a:ea typeface="+mn-ea"/>
                <a:cs typeface="+mn-cs"/>
              </a:defRPr>
            </a:lvl2pPr>
            <a:lvl3pPr marL="895350" indent="-266700" algn="l" defTabSz="914400" rtl="0" eaLnBrk="1" latinLnBrk="0" hangingPunct="1">
              <a:lnSpc>
                <a:spcPct val="100000"/>
              </a:lnSpc>
              <a:spcBef>
                <a:spcPts val="500"/>
              </a:spcBef>
              <a:spcAft>
                <a:spcPts val="600"/>
              </a:spcAft>
              <a:buFont typeface="Wingdings" panose="05000000000000000000" pitchFamily="2" charset="2"/>
              <a:buChar char="§"/>
              <a:defRPr lang="de-DE" sz="1800" kern="1200" dirty="0" smtClean="0">
                <a:solidFill>
                  <a:schemeClr val="tx1"/>
                </a:solidFill>
                <a:latin typeface="+mn-lt"/>
                <a:ea typeface="+mn-ea"/>
                <a:cs typeface="+mn-cs"/>
              </a:defRPr>
            </a:lvl3pPr>
            <a:lvl4pPr marL="1163638" indent="-268288" algn="l" defTabSz="914400" rtl="0" eaLnBrk="1" latinLnBrk="0" hangingPunct="1">
              <a:lnSpc>
                <a:spcPct val="100000"/>
              </a:lnSpc>
              <a:spcBef>
                <a:spcPts val="500"/>
              </a:spcBef>
              <a:spcAft>
                <a:spcPts val="600"/>
              </a:spcAft>
              <a:buFont typeface="Wingdings" panose="05000000000000000000" pitchFamily="2" charset="2"/>
              <a:buChar char="§"/>
              <a:defRPr lang="de-DE" sz="1600" kern="1200" dirty="0" smtClean="0">
                <a:solidFill>
                  <a:schemeClr val="tx1"/>
                </a:solidFill>
                <a:latin typeface="+mn-lt"/>
                <a:ea typeface="+mn-ea"/>
                <a:cs typeface="+mn-cs"/>
              </a:defRPr>
            </a:lvl4pPr>
            <a:lvl5pPr marL="1431925" indent="-268288" algn="l" defTabSz="914400" rtl="0" eaLnBrk="1" latinLnBrk="0" hangingPunct="1">
              <a:lnSpc>
                <a:spcPct val="100000"/>
              </a:lnSpc>
              <a:spcBef>
                <a:spcPts val="500"/>
              </a:spcBef>
              <a:spcAft>
                <a:spcPts val="600"/>
              </a:spcAft>
              <a:buFont typeface="Wingdings" panose="05000000000000000000" pitchFamily="2" charset="2"/>
              <a:buChar char="§"/>
              <a:defRPr lang="de-CH"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CH" dirty="0">
                <a:solidFill>
                  <a:srgbClr val="1E5AA9"/>
                </a:solidFill>
              </a:rPr>
              <a:t>930 </a:t>
            </a:r>
            <a:br>
              <a:rPr lang="de-CH" dirty="0">
                <a:solidFill>
                  <a:srgbClr val="1E5AA9"/>
                </a:solidFill>
              </a:rPr>
            </a:br>
            <a:r>
              <a:rPr lang="de-CH" sz="1400" dirty="0">
                <a:solidFill>
                  <a:srgbClr val="1E5AA9"/>
                </a:solidFill>
              </a:rPr>
              <a:t>Mio. CHF</a:t>
            </a:r>
          </a:p>
        </p:txBody>
      </p:sp>
      <p:sp>
        <p:nvSpPr>
          <p:cNvPr id="46" name="CasellaDiTesto 15">
            <a:extLst>
              <a:ext uri="{FF2B5EF4-FFF2-40B4-BE49-F238E27FC236}">
                <a16:creationId xmlns:a16="http://schemas.microsoft.com/office/drawing/2014/main" id="{19F90C7A-12A2-2BC9-AD5C-1CD89294AA9B}"/>
              </a:ext>
            </a:extLst>
          </p:cNvPr>
          <p:cNvSpPr txBox="1"/>
          <p:nvPr/>
        </p:nvSpPr>
        <p:spPr>
          <a:xfrm>
            <a:off x="358775" y="6008036"/>
            <a:ext cx="3328735" cy="415498"/>
          </a:xfrm>
          <a:prstGeom prst="rect">
            <a:avLst/>
          </a:prstGeom>
          <a:noFill/>
        </p:spPr>
        <p:txBody>
          <a:bodyPr wrap="square" rtlCol="0">
            <a:spAutoFit/>
          </a:bodyPr>
          <a:lstStyle/>
          <a:p>
            <a:pPr marL="180975" indent="-180975">
              <a:tabLst>
                <a:tab pos="180975" algn="l"/>
              </a:tabLst>
            </a:pPr>
            <a:endParaRPr lang="de-CH" sz="1100" dirty="0">
              <a:solidFill>
                <a:srgbClr val="3C4650"/>
              </a:solidFill>
            </a:endParaRPr>
          </a:p>
          <a:p>
            <a:pPr marL="447675" indent="-447675">
              <a:tabLst>
                <a:tab pos="447675" algn="l"/>
              </a:tabLst>
            </a:pPr>
            <a:r>
              <a:rPr lang="de-CH" sz="1000" dirty="0"/>
              <a:t>Quelle: BAK Economics</a:t>
            </a:r>
          </a:p>
        </p:txBody>
      </p:sp>
      <p:sp>
        <p:nvSpPr>
          <p:cNvPr id="47" name="Textplatzhalter 3">
            <a:extLst>
              <a:ext uri="{FF2B5EF4-FFF2-40B4-BE49-F238E27FC236}">
                <a16:creationId xmlns:a16="http://schemas.microsoft.com/office/drawing/2014/main" id="{1EF41177-8DD6-12C1-759E-3AC83CAFA2C1}"/>
              </a:ext>
            </a:extLst>
          </p:cNvPr>
          <p:cNvSpPr txBox="1">
            <a:spLocks/>
          </p:cNvSpPr>
          <p:nvPr/>
        </p:nvSpPr>
        <p:spPr>
          <a:xfrm>
            <a:off x="7811297" y="2007865"/>
            <a:ext cx="772795" cy="780151"/>
          </a:xfrm>
          <a:prstGeom prst="rect">
            <a:avLst/>
          </a:prstGeom>
        </p:spPr>
        <p:txBody>
          <a:bodyPr vert="horz" lIns="91440" tIns="45720" rIns="91440" bIns="45720" rtlCol="0">
            <a:noAutofit/>
          </a:bodyPr>
          <a:lstStyle>
            <a:lvl1pPr marL="360363" indent="-360363" algn="l" defTabSz="914400" rtl="0" eaLnBrk="1" latinLnBrk="0" hangingPunct="1">
              <a:lnSpc>
                <a:spcPct val="100000"/>
              </a:lnSpc>
              <a:spcBef>
                <a:spcPts val="1000"/>
              </a:spcBef>
              <a:spcAft>
                <a:spcPts val="600"/>
              </a:spcAft>
              <a:buFont typeface="Wingdings" panose="05000000000000000000" pitchFamily="2" charset="2"/>
              <a:buChar char="§"/>
              <a:defRPr lang="de-DE" sz="1800" kern="1200" dirty="0" smtClean="0">
                <a:solidFill>
                  <a:schemeClr val="tx1"/>
                </a:solidFill>
                <a:latin typeface="+mn-lt"/>
                <a:ea typeface="+mn-ea"/>
                <a:cs typeface="+mn-cs"/>
              </a:defRPr>
            </a:lvl1pPr>
            <a:lvl2pPr marL="628650" indent="-268288" algn="l" defTabSz="914400" rtl="0" eaLnBrk="1" latinLnBrk="0" hangingPunct="1">
              <a:lnSpc>
                <a:spcPct val="100000"/>
              </a:lnSpc>
              <a:spcBef>
                <a:spcPts val="500"/>
              </a:spcBef>
              <a:spcAft>
                <a:spcPts val="600"/>
              </a:spcAft>
              <a:buFont typeface="Wingdings" panose="05000000000000000000" pitchFamily="2" charset="2"/>
              <a:buChar char="§"/>
              <a:defRPr lang="de-DE" sz="1800" kern="1200" dirty="0" smtClean="0">
                <a:solidFill>
                  <a:schemeClr val="tx1"/>
                </a:solidFill>
                <a:latin typeface="+mn-lt"/>
                <a:ea typeface="+mn-ea"/>
                <a:cs typeface="+mn-cs"/>
              </a:defRPr>
            </a:lvl2pPr>
            <a:lvl3pPr marL="895350" indent="-266700" algn="l" defTabSz="914400" rtl="0" eaLnBrk="1" latinLnBrk="0" hangingPunct="1">
              <a:lnSpc>
                <a:spcPct val="100000"/>
              </a:lnSpc>
              <a:spcBef>
                <a:spcPts val="500"/>
              </a:spcBef>
              <a:spcAft>
                <a:spcPts val="600"/>
              </a:spcAft>
              <a:buFont typeface="Wingdings" panose="05000000000000000000" pitchFamily="2" charset="2"/>
              <a:buChar char="§"/>
              <a:defRPr lang="de-DE" sz="1800" kern="1200" dirty="0" smtClean="0">
                <a:solidFill>
                  <a:schemeClr val="tx1"/>
                </a:solidFill>
                <a:latin typeface="+mn-lt"/>
                <a:ea typeface="+mn-ea"/>
                <a:cs typeface="+mn-cs"/>
              </a:defRPr>
            </a:lvl3pPr>
            <a:lvl4pPr marL="1163638" indent="-268288" algn="l" defTabSz="914400" rtl="0" eaLnBrk="1" latinLnBrk="0" hangingPunct="1">
              <a:lnSpc>
                <a:spcPct val="100000"/>
              </a:lnSpc>
              <a:spcBef>
                <a:spcPts val="500"/>
              </a:spcBef>
              <a:spcAft>
                <a:spcPts val="600"/>
              </a:spcAft>
              <a:buFont typeface="Wingdings" panose="05000000000000000000" pitchFamily="2" charset="2"/>
              <a:buChar char="§"/>
              <a:defRPr lang="de-DE" sz="1600" kern="1200" dirty="0" smtClean="0">
                <a:solidFill>
                  <a:schemeClr val="tx1"/>
                </a:solidFill>
                <a:latin typeface="+mn-lt"/>
                <a:ea typeface="+mn-ea"/>
                <a:cs typeface="+mn-cs"/>
              </a:defRPr>
            </a:lvl4pPr>
            <a:lvl5pPr marL="1431925" indent="-268288" algn="l" defTabSz="914400" rtl="0" eaLnBrk="1" latinLnBrk="0" hangingPunct="1">
              <a:lnSpc>
                <a:spcPct val="100000"/>
              </a:lnSpc>
              <a:spcBef>
                <a:spcPts val="500"/>
              </a:spcBef>
              <a:spcAft>
                <a:spcPts val="600"/>
              </a:spcAft>
              <a:buFont typeface="Wingdings" panose="05000000000000000000" pitchFamily="2" charset="2"/>
              <a:buChar char="§"/>
              <a:defRPr lang="de-CH"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CH" sz="1600" dirty="0"/>
              <a:t>BSH</a:t>
            </a:r>
            <a:br>
              <a:rPr lang="de-CH" sz="1600" dirty="0"/>
            </a:br>
            <a:r>
              <a:rPr lang="de-CH" sz="1600" dirty="0"/>
              <a:t>2019</a:t>
            </a:r>
            <a:r>
              <a:rPr lang="de-CH" dirty="0"/>
              <a:t> </a:t>
            </a:r>
            <a:endParaRPr lang="de-CH" sz="1400" dirty="0"/>
          </a:p>
        </p:txBody>
      </p:sp>
      <p:sp>
        <p:nvSpPr>
          <p:cNvPr id="48" name="Rechteck: abgerundete Ecken 47">
            <a:extLst>
              <a:ext uri="{FF2B5EF4-FFF2-40B4-BE49-F238E27FC236}">
                <a16:creationId xmlns:a16="http://schemas.microsoft.com/office/drawing/2014/main" id="{D19CC7CA-912E-786E-7765-8CD9098A7037}"/>
              </a:ext>
            </a:extLst>
          </p:cNvPr>
          <p:cNvSpPr/>
          <p:nvPr/>
        </p:nvSpPr>
        <p:spPr>
          <a:xfrm>
            <a:off x="4665650" y="1953264"/>
            <a:ext cx="2920598" cy="2937200"/>
          </a:xfrm>
          <a:prstGeom prst="roundRect">
            <a:avLst>
              <a:gd name="adj" fmla="val 6322"/>
            </a:avLst>
          </a:prstGeom>
          <a:noFill/>
          <a:ln w="25400" cap="flat" cmpd="sng" algn="ctr">
            <a:no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CH" sz="1800" b="0" i="0" u="none" strike="noStrike" kern="0" cap="none" spc="0" normalizeH="0" baseline="0" noProof="0" dirty="0">
                <a:ln>
                  <a:noFill/>
                </a:ln>
                <a:effectLst/>
                <a:uLnTx/>
                <a:uFillTx/>
                <a:latin typeface="Franklin Gothic Book"/>
                <a:ea typeface="+mn-ea"/>
                <a:cs typeface="+mn-cs"/>
              </a:rPr>
              <a:t>Wertschöpfungsrechnung </a:t>
            </a:r>
            <a:br>
              <a:rPr kumimoji="0" lang="de-CH" sz="1800" b="0" i="0" u="none" strike="noStrike" kern="0" cap="none" spc="0" normalizeH="0" baseline="0" noProof="0" dirty="0">
                <a:ln>
                  <a:noFill/>
                </a:ln>
                <a:effectLst/>
                <a:uLnTx/>
                <a:uFillTx/>
                <a:latin typeface="Franklin Gothic Book"/>
                <a:ea typeface="+mn-ea"/>
                <a:cs typeface="+mn-cs"/>
              </a:rPr>
            </a:br>
            <a:r>
              <a:rPr kumimoji="0" lang="de-CH" sz="1400" b="0" i="0" u="none" strike="noStrike" kern="0" cap="none" spc="0" normalizeH="0" baseline="0" noProof="0" dirty="0">
                <a:ln>
                  <a:noFill/>
                </a:ln>
                <a:effectLst/>
                <a:uLnTx/>
                <a:uFillTx/>
                <a:latin typeface="Franklin Gothic Book"/>
                <a:ea typeface="+mn-ea"/>
                <a:cs typeface="+mn-cs"/>
              </a:rPr>
              <a:t>(Entstehungsseite)</a:t>
            </a:r>
          </a:p>
        </p:txBody>
      </p:sp>
      <p:cxnSp>
        <p:nvCxnSpPr>
          <p:cNvPr id="49" name="Gerader Verbinder 48">
            <a:extLst>
              <a:ext uri="{FF2B5EF4-FFF2-40B4-BE49-F238E27FC236}">
                <a16:creationId xmlns:a16="http://schemas.microsoft.com/office/drawing/2014/main" id="{C8AEAD51-FDDE-CD1D-5BF4-08DCB005C37E}"/>
              </a:ext>
            </a:extLst>
          </p:cNvPr>
          <p:cNvCxnSpPr>
            <a:cxnSpLocks/>
          </p:cNvCxnSpPr>
          <p:nvPr/>
        </p:nvCxnSpPr>
        <p:spPr>
          <a:xfrm>
            <a:off x="358775" y="2603408"/>
            <a:ext cx="8225317"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24977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3"/>
          </p:nvPr>
        </p:nvSpPr>
        <p:spPr/>
        <p:txBody>
          <a:bodyPr/>
          <a:lstStyle/>
          <a:p>
            <a:fld id="{B8F67835-4743-1E48-AD18-52FDD58D9F22}" type="slidenum">
              <a:rPr lang="de-DE" smtClean="0"/>
              <a:pPr/>
              <a:t>9</a:t>
            </a:fld>
            <a:endParaRPr lang="de-DE" dirty="0"/>
          </a:p>
        </p:txBody>
      </p:sp>
      <p:sp>
        <p:nvSpPr>
          <p:cNvPr id="5" name="Titel 1">
            <a:extLst>
              <a:ext uri="{FF2B5EF4-FFF2-40B4-BE49-F238E27FC236}">
                <a16:creationId xmlns:a16="http://schemas.microsoft.com/office/drawing/2014/main" id="{159ADCAB-7B85-CA5E-71B3-1C7F75918024}"/>
              </a:ext>
            </a:extLst>
          </p:cNvPr>
          <p:cNvSpPr txBox="1">
            <a:spLocks/>
          </p:cNvSpPr>
          <p:nvPr/>
        </p:nvSpPr>
        <p:spPr>
          <a:xfrm>
            <a:off x="375625" y="1207593"/>
            <a:ext cx="8229600" cy="52495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sz="2400" b="1" dirty="0"/>
              <a:t>Die BSH-Institutionen als Wirtschaftsfaktor</a:t>
            </a:r>
            <a:endParaRPr lang="de-CH" sz="4000" b="1" dirty="0">
              <a:solidFill>
                <a:srgbClr val="0091BE"/>
              </a:solidFill>
            </a:endParaRPr>
          </a:p>
        </p:txBody>
      </p:sp>
      <p:pic>
        <p:nvPicPr>
          <p:cNvPr id="2" name="Immagine 3" descr="Immagine che contiene mappa&#10;&#10;Descrizione generata automaticamente">
            <a:extLst>
              <a:ext uri="{FF2B5EF4-FFF2-40B4-BE49-F238E27FC236}">
                <a16:creationId xmlns:a16="http://schemas.microsoft.com/office/drawing/2014/main" id="{958865EB-AF32-3A32-C692-99C4B60EF28E}"/>
              </a:ext>
            </a:extLst>
          </p:cNvPr>
          <p:cNvPicPr>
            <a:picLocks noChangeAspect="1"/>
          </p:cNvPicPr>
          <p:nvPr/>
        </p:nvPicPr>
        <p:blipFill rotWithShape="1">
          <a:blip r:embed="rId3">
            <a:extLst>
              <a:ext uri="{28A0092B-C50C-407E-A947-70E740481C1C}">
                <a14:useLocalDpi xmlns:a14="http://schemas.microsoft.com/office/drawing/2010/main" val="0"/>
              </a:ext>
            </a:extLst>
          </a:blip>
          <a:srcRect t="15658" r="2483" b="15859"/>
          <a:stretch/>
        </p:blipFill>
        <p:spPr>
          <a:xfrm>
            <a:off x="939578" y="1568921"/>
            <a:ext cx="6816494" cy="4789457"/>
          </a:xfrm>
          <a:prstGeom prst="rect">
            <a:avLst/>
          </a:prstGeom>
        </p:spPr>
      </p:pic>
      <p:sp>
        <p:nvSpPr>
          <p:cNvPr id="4" name="Textfeld 3">
            <a:extLst>
              <a:ext uri="{FF2B5EF4-FFF2-40B4-BE49-F238E27FC236}">
                <a16:creationId xmlns:a16="http://schemas.microsoft.com/office/drawing/2014/main" id="{EBCD3623-E046-EFBB-29D9-5A86D3F044DD}"/>
              </a:ext>
            </a:extLst>
          </p:cNvPr>
          <p:cNvSpPr txBox="1"/>
          <p:nvPr/>
        </p:nvSpPr>
        <p:spPr>
          <a:xfrm>
            <a:off x="167400" y="1863042"/>
            <a:ext cx="2638003" cy="461665"/>
          </a:xfrm>
          <a:prstGeom prst="rect">
            <a:avLst/>
          </a:prstGeom>
          <a:noFill/>
        </p:spPr>
        <p:txBody>
          <a:bodyPr wrap="square" rtlCol="0">
            <a:spAutoFit/>
          </a:bodyPr>
          <a:lstStyle/>
          <a:p>
            <a:r>
              <a:rPr lang="de-DE" sz="1200" b="1" dirty="0"/>
              <a:t>Wertschöpfung 930 Mio.</a:t>
            </a:r>
          </a:p>
          <a:p>
            <a:r>
              <a:rPr lang="de-DE" sz="1200" b="1" dirty="0"/>
              <a:t>Anteil an Gesamtwirtschaft 7% </a:t>
            </a:r>
            <a:endParaRPr lang="de-CH" sz="1200" b="1" dirty="0"/>
          </a:p>
        </p:txBody>
      </p:sp>
      <p:sp>
        <p:nvSpPr>
          <p:cNvPr id="9" name="CasellaDiTesto 15">
            <a:extLst>
              <a:ext uri="{FF2B5EF4-FFF2-40B4-BE49-F238E27FC236}">
                <a16:creationId xmlns:a16="http://schemas.microsoft.com/office/drawing/2014/main" id="{2E757B13-B4BE-DADE-0D0D-918C8F5F9C1F}"/>
              </a:ext>
            </a:extLst>
          </p:cNvPr>
          <p:cNvSpPr txBox="1"/>
          <p:nvPr/>
        </p:nvSpPr>
        <p:spPr>
          <a:xfrm>
            <a:off x="375625" y="6083727"/>
            <a:ext cx="2094042" cy="415498"/>
          </a:xfrm>
          <a:prstGeom prst="rect">
            <a:avLst/>
          </a:prstGeom>
          <a:noFill/>
        </p:spPr>
        <p:txBody>
          <a:bodyPr wrap="square" rtlCol="0">
            <a:spAutoFit/>
          </a:bodyPr>
          <a:lstStyle/>
          <a:p>
            <a:pPr marL="180975" indent="-180975">
              <a:tabLst>
                <a:tab pos="180975" algn="l"/>
              </a:tabLst>
            </a:pPr>
            <a:endParaRPr lang="de-CH" sz="1100" dirty="0">
              <a:solidFill>
                <a:srgbClr val="3C4650"/>
              </a:solidFill>
            </a:endParaRPr>
          </a:p>
          <a:p>
            <a:pPr marL="447675" indent="-447675">
              <a:tabLst>
                <a:tab pos="447675" algn="l"/>
              </a:tabLst>
            </a:pPr>
            <a:r>
              <a:rPr lang="de-CH" sz="1000" dirty="0"/>
              <a:t>Quellen: BAK Economics, BSH</a:t>
            </a:r>
          </a:p>
        </p:txBody>
      </p:sp>
    </p:spTree>
    <p:extLst>
      <p:ext uri="{BB962C8B-B14F-4D97-AF65-F5344CB8AC3E}">
        <p14:creationId xmlns:p14="http://schemas.microsoft.com/office/powerpoint/2010/main" val="2531867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Design">
  <a:themeElements>
    <a:clrScheme name="BSH">
      <a:dk1>
        <a:srgbClr val="323232"/>
      </a:dk1>
      <a:lt1>
        <a:srgbClr val="FFFFFF"/>
      </a:lt1>
      <a:dk2>
        <a:srgbClr val="BABABA"/>
      </a:dk2>
      <a:lt2>
        <a:srgbClr val="FFFFFF"/>
      </a:lt2>
      <a:accent1>
        <a:srgbClr val="A61A2B"/>
      </a:accent1>
      <a:accent2>
        <a:srgbClr val="323232"/>
      </a:accent2>
      <a:accent3>
        <a:srgbClr val="BABABA"/>
      </a:accent3>
      <a:accent4>
        <a:srgbClr val="FFFFFF"/>
      </a:accent4>
      <a:accent5>
        <a:srgbClr val="FFFFFF"/>
      </a:accent5>
      <a:accent6>
        <a:srgbClr val="FFFFFF"/>
      </a:accent6>
      <a:hlink>
        <a:srgbClr val="A61A2B"/>
      </a:hlink>
      <a:folHlink>
        <a:srgbClr val="32323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SH_Vorlage_PowerPoint [Schreibgeschützt]" id="{6B89065A-0A55-4031-ACD6-89AF1392CE63}" vid="{B591DA5D-6034-443F-9DCA-1D4A17BC85E3}"/>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BSH_Vorlage_PowerPoint</Template>
  <TotalTime>0</TotalTime>
  <Words>771</Words>
  <Application>Microsoft Office PowerPoint</Application>
  <PresentationFormat>Bildschirmpräsentation (4:3)</PresentationFormat>
  <Paragraphs>150</Paragraphs>
  <Slides>19</Slides>
  <Notes>19</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19</vt:i4>
      </vt:variant>
    </vt:vector>
  </HeadingPairs>
  <TitlesOfParts>
    <vt:vector size="27" baseType="lpstr">
      <vt:lpstr>Arial</vt:lpstr>
      <vt:lpstr>Calibri</vt:lpstr>
      <vt:lpstr>Franklin Gothic Book</vt:lpstr>
      <vt:lpstr>LucidaGrande</vt:lpstr>
      <vt:lpstr>ObjektivMk2</vt:lpstr>
      <vt:lpstr>Times New Roman</vt:lpstr>
      <vt:lpstr>Wingdings</vt:lpstr>
      <vt:lpstr>Office-Design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Daniel Derungs</dc:creator>
  <cp:lastModifiedBy>Daniel Derungs</cp:lastModifiedBy>
  <cp:revision>64</cp:revision>
  <cp:lastPrinted>2023-06-20T09:08:57Z</cp:lastPrinted>
  <dcterms:created xsi:type="dcterms:W3CDTF">2023-06-07T09:49:35Z</dcterms:created>
  <dcterms:modified xsi:type="dcterms:W3CDTF">2023-06-20T09:08:59Z</dcterms:modified>
</cp:coreProperties>
</file>